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47.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8" r:id="rId3"/>
    <p:sldId id="259" r:id="rId4"/>
    <p:sldId id="257" r:id="rId5"/>
    <p:sldId id="260" r:id="rId6"/>
    <p:sldId id="261" r:id="rId7"/>
    <p:sldId id="334" r:id="rId8"/>
    <p:sldId id="335" r:id="rId9"/>
    <p:sldId id="336" r:id="rId10"/>
    <p:sldId id="337" r:id="rId11"/>
    <p:sldId id="338" r:id="rId12"/>
    <p:sldId id="339" r:id="rId13"/>
    <p:sldId id="340" r:id="rId14"/>
    <p:sldId id="341" r:id="rId15"/>
    <p:sldId id="262" r:id="rId16"/>
    <p:sldId id="263" r:id="rId17"/>
    <p:sldId id="264" r:id="rId18"/>
    <p:sldId id="265" r:id="rId19"/>
    <p:sldId id="266" r:id="rId20"/>
    <p:sldId id="268" r:id="rId21"/>
    <p:sldId id="269" r:id="rId22"/>
    <p:sldId id="270" r:id="rId23"/>
    <p:sldId id="272" r:id="rId24"/>
    <p:sldId id="271" r:id="rId25"/>
    <p:sldId id="273" r:id="rId26"/>
    <p:sldId id="276" r:id="rId27"/>
    <p:sldId id="274" r:id="rId28"/>
    <p:sldId id="275" r:id="rId29"/>
    <p:sldId id="277" r:id="rId30"/>
    <p:sldId id="279" r:id="rId31"/>
    <p:sldId id="278"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22" r:id="rId57"/>
    <p:sldId id="323" r:id="rId58"/>
    <p:sldId id="324" r:id="rId59"/>
    <p:sldId id="325" r:id="rId60"/>
    <p:sldId id="326" r:id="rId61"/>
    <p:sldId id="327" r:id="rId62"/>
    <p:sldId id="328" r:id="rId63"/>
    <p:sldId id="329" r:id="rId64"/>
    <p:sldId id="330" r:id="rId65"/>
    <p:sldId id="331" r:id="rId66"/>
    <p:sldId id="332" r:id="rId67"/>
    <p:sldId id="350" r:id="rId68"/>
    <p:sldId id="351" r:id="rId69"/>
    <p:sldId id="320" r:id="rId70"/>
    <p:sldId id="352" r:id="rId71"/>
    <p:sldId id="353" r:id="rId72"/>
    <p:sldId id="354" r:id="rId73"/>
    <p:sldId id="355" r:id="rId74"/>
    <p:sldId id="356" r:id="rId75"/>
    <p:sldId id="357" r:id="rId76"/>
    <p:sldId id="358" r:id="rId77"/>
    <p:sldId id="343" r:id="rId78"/>
    <p:sldId id="344" r:id="rId79"/>
    <p:sldId id="345" r:id="rId80"/>
    <p:sldId id="346" r:id="rId81"/>
    <p:sldId id="347" r:id="rId82"/>
    <p:sldId id="348" r:id="rId83"/>
    <p:sldId id="349" r:id="rId84"/>
    <p:sldId id="321" r:id="rId85"/>
    <p:sldId id="359" r:id="rId86"/>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23" autoAdjust="0"/>
    <p:restoredTop sz="94660"/>
  </p:normalViewPr>
  <p:slideViewPr>
    <p:cSldViewPr snapToGrid="0">
      <p:cViewPr varScale="1">
        <p:scale>
          <a:sx n="92" d="100"/>
          <a:sy n="92" d="100"/>
        </p:scale>
        <p:origin x="-29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318" y="-114"/>
      </p:cViewPr>
      <p:guideLst>
        <p:guide orient="horz" pos="2932"/>
        <p:guide pos="219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A0838D06-B063-4FCC-A1BA-D48E663CB2E5}" type="datetimeFigureOut">
              <a:rPr lang="en-US" smtClean="0"/>
              <a:t>6/6/2017</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248CED91-09DC-4F4E-993D-76F87F92048E}" type="slidenum">
              <a:rPr lang="en-US" smtClean="0"/>
              <a:t>‹#›</a:t>
            </a:fld>
            <a:endParaRPr lang="en-US"/>
          </a:p>
        </p:txBody>
      </p:sp>
    </p:spTree>
    <p:extLst>
      <p:ext uri="{BB962C8B-B14F-4D97-AF65-F5344CB8AC3E}">
        <p14:creationId xmlns:p14="http://schemas.microsoft.com/office/powerpoint/2010/main" val="3932532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8CED91-09DC-4F4E-993D-76F87F92048E}" type="slidenum">
              <a:rPr lang="en-US" smtClean="0"/>
              <a:t>2</a:t>
            </a:fld>
            <a:endParaRPr lang="en-US"/>
          </a:p>
        </p:txBody>
      </p:sp>
    </p:spTree>
    <p:extLst>
      <p:ext uri="{BB962C8B-B14F-4D97-AF65-F5344CB8AC3E}">
        <p14:creationId xmlns:p14="http://schemas.microsoft.com/office/powerpoint/2010/main" val="254828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863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103775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860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373995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0116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8802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174934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184298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42735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410696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340873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3555510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130611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28313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0480B6-E755-4ECC-9043-5137B4DB9491}"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8249-F5DE-4D5C-8233-178381C481BC}" type="slidenum">
              <a:rPr lang="en-US" smtClean="0"/>
              <a:t>‹#›</a:t>
            </a:fld>
            <a:endParaRPr lang="en-US"/>
          </a:p>
        </p:txBody>
      </p:sp>
    </p:spTree>
    <p:extLst>
      <p:ext uri="{BB962C8B-B14F-4D97-AF65-F5344CB8AC3E}">
        <p14:creationId xmlns:p14="http://schemas.microsoft.com/office/powerpoint/2010/main" val="17759638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480B6-E755-4ECC-9043-5137B4DB9491}"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8249-F5DE-4D5C-8233-178381C481BC}" type="slidenum">
              <a:rPr lang="en-US" smtClean="0"/>
              <a:t>‹#›</a:t>
            </a:fld>
            <a:endParaRPr lang="en-US"/>
          </a:p>
        </p:txBody>
      </p:sp>
    </p:spTree>
    <p:extLst>
      <p:ext uri="{BB962C8B-B14F-4D97-AF65-F5344CB8AC3E}">
        <p14:creationId xmlns:p14="http://schemas.microsoft.com/office/powerpoint/2010/main" val="105327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480B6-E755-4ECC-9043-5137B4DB9491}"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8249-F5DE-4D5C-8233-178381C481BC}" type="slidenum">
              <a:rPr lang="en-US" smtClean="0"/>
              <a:t>‹#›</a:t>
            </a:fld>
            <a:endParaRPr lang="en-US"/>
          </a:p>
        </p:txBody>
      </p:sp>
    </p:spTree>
    <p:extLst>
      <p:ext uri="{BB962C8B-B14F-4D97-AF65-F5344CB8AC3E}">
        <p14:creationId xmlns:p14="http://schemas.microsoft.com/office/powerpoint/2010/main" val="3034533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ustom layout 3">
    <p:spTree>
      <p:nvGrpSpPr>
        <p:cNvPr id="1" name="Shape 57"/>
        <p:cNvGrpSpPr/>
        <p:nvPr/>
      </p:nvGrpSpPr>
      <p:grpSpPr>
        <a:xfrm>
          <a:off x="0" y="0"/>
          <a:ext cx="0" cy="0"/>
          <a:chOff x="0" y="0"/>
          <a:chExt cx="0" cy="0"/>
        </a:xfrm>
      </p:grpSpPr>
      <p:sp>
        <p:nvSpPr>
          <p:cNvPr id="58" name="Shape 58"/>
          <p:cNvSpPr/>
          <p:nvPr/>
        </p:nvSpPr>
        <p:spPr>
          <a:xfrm>
            <a:off x="0" y="0"/>
            <a:ext cx="12192000" cy="6858000"/>
          </a:xfrm>
          <a:prstGeom prst="rect">
            <a:avLst/>
          </a:prstGeom>
          <a:solidFill>
            <a:srgbClr val="000000"/>
          </a:solidFill>
          <a:ln>
            <a:noFill/>
          </a:ln>
        </p:spPr>
        <p:txBody>
          <a:bodyPr lIns="121900" tIns="121900" rIns="121900" bIns="121900" anchor="ctr" anchorCtr="0">
            <a:noAutofit/>
          </a:bodyPr>
          <a:lstStyle/>
          <a:p>
            <a:pPr lvl="0">
              <a:spcBef>
                <a:spcPts val="0"/>
              </a:spcBef>
              <a:buNone/>
            </a:pPr>
            <a:endParaRPr sz="2400"/>
          </a:p>
        </p:txBody>
      </p:sp>
      <p:sp>
        <p:nvSpPr>
          <p:cNvPr id="59" name="Shape 59"/>
          <p:cNvSpPr/>
          <p:nvPr/>
        </p:nvSpPr>
        <p:spPr>
          <a:xfrm>
            <a:off x="4063533" y="0"/>
            <a:ext cx="81284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0" name="Shape 60"/>
          <p:cNvSpPr/>
          <p:nvPr/>
        </p:nvSpPr>
        <p:spPr>
          <a:xfrm>
            <a:off x="311481" y="268415"/>
            <a:ext cx="508800" cy="509199"/>
          </a:xfrm>
          <a:prstGeom prst="flowChartDelay">
            <a:avLst/>
          </a:prstGeom>
          <a:solidFill>
            <a:srgbClr val="434343">
              <a:alpha val="45490"/>
            </a:srgbClr>
          </a:solidFill>
          <a:ln>
            <a:noFill/>
          </a:ln>
        </p:spPr>
        <p:txBody>
          <a:bodyPr lIns="121900" tIns="121900" rIns="121900" bIns="121900" anchor="ctr" anchorCtr="0">
            <a:noAutofit/>
          </a:bodyPr>
          <a:lstStyle/>
          <a:p>
            <a:pPr lvl="0">
              <a:spcBef>
                <a:spcPts val="0"/>
              </a:spcBef>
              <a:buNone/>
            </a:pPr>
            <a:endParaRPr sz="2400"/>
          </a:p>
        </p:txBody>
      </p:sp>
      <p:sp>
        <p:nvSpPr>
          <p:cNvPr id="61" name="Shape 61"/>
          <p:cNvSpPr/>
          <p:nvPr/>
        </p:nvSpPr>
        <p:spPr>
          <a:xfrm>
            <a:off x="181655" y="268415"/>
            <a:ext cx="508800" cy="509199"/>
          </a:xfrm>
          <a:prstGeom prst="flowChartDelay">
            <a:avLst/>
          </a:prstGeom>
          <a:solidFill>
            <a:srgbClr val="666666">
              <a:alpha val="27840"/>
            </a:srgbClr>
          </a:solidFill>
          <a:ln>
            <a:noFill/>
          </a:ln>
        </p:spPr>
        <p:txBody>
          <a:bodyPr lIns="121900" tIns="121900" rIns="121900" bIns="121900" anchor="ctr" anchorCtr="0">
            <a:noAutofit/>
          </a:bodyPr>
          <a:lstStyle/>
          <a:p>
            <a:pPr lvl="0">
              <a:spcBef>
                <a:spcPts val="0"/>
              </a:spcBef>
              <a:buNone/>
            </a:pPr>
            <a:endParaRPr sz="2400"/>
          </a:p>
        </p:txBody>
      </p:sp>
      <p:sp>
        <p:nvSpPr>
          <p:cNvPr id="62" name="Shape 62"/>
          <p:cNvSpPr/>
          <p:nvPr/>
        </p:nvSpPr>
        <p:spPr>
          <a:xfrm>
            <a:off x="-15" y="268415"/>
            <a:ext cx="508800" cy="509199"/>
          </a:xfrm>
          <a:prstGeom prst="flowChartDelay">
            <a:avLst/>
          </a:prstGeom>
          <a:solidFill>
            <a:srgbClr val="434343"/>
          </a:solidFill>
          <a:ln>
            <a:noFill/>
          </a:ln>
        </p:spPr>
        <p:txBody>
          <a:bodyPr lIns="121900" tIns="121900" rIns="121900" bIns="121900" anchor="ctr" anchorCtr="0">
            <a:noAutofit/>
          </a:bodyPr>
          <a:lstStyle/>
          <a:p>
            <a:pPr lvl="0">
              <a:spcBef>
                <a:spcPts val="0"/>
              </a:spcBef>
              <a:buNone/>
            </a:pPr>
            <a:endParaRPr sz="2400"/>
          </a:p>
        </p:txBody>
      </p:sp>
      <p:sp>
        <p:nvSpPr>
          <p:cNvPr id="63" name="Shape 63"/>
          <p:cNvSpPr txBox="1">
            <a:spLocks noGrp="1"/>
          </p:cNvSpPr>
          <p:nvPr>
            <p:ph type="title"/>
          </p:nvPr>
        </p:nvSpPr>
        <p:spPr>
          <a:xfrm>
            <a:off x="311467" y="1106067"/>
            <a:ext cx="3421600" cy="1190000"/>
          </a:xfrm>
          <a:prstGeom prst="rect">
            <a:avLst/>
          </a:prstGeom>
          <a:noFill/>
        </p:spPr>
        <p:txBody>
          <a:bodyPr lIns="91425" tIns="91425" rIns="91425" bIns="91425" anchor="b" anchorCtr="0"/>
          <a:lstStyle>
            <a:lvl1pPr lvl="0" algn="l" rtl="0">
              <a:lnSpc>
                <a:spcPct val="100000"/>
              </a:lnSpc>
              <a:spcBef>
                <a:spcPts val="0"/>
              </a:spcBef>
              <a:spcAft>
                <a:spcPts val="0"/>
              </a:spcAft>
              <a:buNone/>
              <a:defRPr sz="2800" b="1">
                <a:solidFill>
                  <a:srgbClr val="FFFFFF"/>
                </a:solidFill>
              </a:defRPr>
            </a:lvl1pPr>
            <a:lvl2pPr lvl="1" algn="l" rtl="0">
              <a:lnSpc>
                <a:spcPct val="100000"/>
              </a:lnSpc>
              <a:spcBef>
                <a:spcPts val="0"/>
              </a:spcBef>
              <a:spcAft>
                <a:spcPts val="0"/>
              </a:spcAft>
              <a:buNone/>
              <a:defRPr sz="2800" b="1">
                <a:solidFill>
                  <a:srgbClr val="FFFFFF"/>
                </a:solidFill>
              </a:defRPr>
            </a:lvl2pPr>
            <a:lvl3pPr lvl="2" algn="l" rtl="0">
              <a:lnSpc>
                <a:spcPct val="100000"/>
              </a:lnSpc>
              <a:spcBef>
                <a:spcPts val="0"/>
              </a:spcBef>
              <a:spcAft>
                <a:spcPts val="0"/>
              </a:spcAft>
              <a:buNone/>
              <a:defRPr sz="2800" b="1">
                <a:solidFill>
                  <a:srgbClr val="FFFFFF"/>
                </a:solidFill>
              </a:defRPr>
            </a:lvl3pPr>
            <a:lvl4pPr lvl="3" algn="l" rtl="0">
              <a:lnSpc>
                <a:spcPct val="100000"/>
              </a:lnSpc>
              <a:spcBef>
                <a:spcPts val="0"/>
              </a:spcBef>
              <a:spcAft>
                <a:spcPts val="0"/>
              </a:spcAft>
              <a:buNone/>
              <a:defRPr sz="2800" b="1">
                <a:solidFill>
                  <a:srgbClr val="FFFFFF"/>
                </a:solidFill>
              </a:defRPr>
            </a:lvl4pPr>
            <a:lvl5pPr lvl="4" algn="l" rtl="0">
              <a:lnSpc>
                <a:spcPct val="100000"/>
              </a:lnSpc>
              <a:spcBef>
                <a:spcPts val="0"/>
              </a:spcBef>
              <a:spcAft>
                <a:spcPts val="0"/>
              </a:spcAft>
              <a:buNone/>
              <a:defRPr sz="2800" b="1">
                <a:solidFill>
                  <a:srgbClr val="FFFFFF"/>
                </a:solidFill>
              </a:defRPr>
            </a:lvl5pPr>
            <a:lvl6pPr lvl="5" algn="l" rtl="0">
              <a:lnSpc>
                <a:spcPct val="100000"/>
              </a:lnSpc>
              <a:spcBef>
                <a:spcPts val="0"/>
              </a:spcBef>
              <a:spcAft>
                <a:spcPts val="0"/>
              </a:spcAft>
              <a:buNone/>
              <a:defRPr sz="2800" b="1">
                <a:solidFill>
                  <a:srgbClr val="FFFFFF"/>
                </a:solidFill>
              </a:defRPr>
            </a:lvl6pPr>
            <a:lvl7pPr lvl="6" algn="l" rtl="0">
              <a:lnSpc>
                <a:spcPct val="100000"/>
              </a:lnSpc>
              <a:spcBef>
                <a:spcPts val="0"/>
              </a:spcBef>
              <a:spcAft>
                <a:spcPts val="0"/>
              </a:spcAft>
              <a:buNone/>
              <a:defRPr sz="2800" b="1">
                <a:solidFill>
                  <a:srgbClr val="FFFFFF"/>
                </a:solidFill>
              </a:defRPr>
            </a:lvl7pPr>
            <a:lvl8pPr lvl="7" algn="l" rtl="0">
              <a:lnSpc>
                <a:spcPct val="100000"/>
              </a:lnSpc>
              <a:spcBef>
                <a:spcPts val="0"/>
              </a:spcBef>
              <a:spcAft>
                <a:spcPts val="0"/>
              </a:spcAft>
              <a:buNone/>
              <a:defRPr sz="2800" b="1">
                <a:solidFill>
                  <a:srgbClr val="FFFFFF"/>
                </a:solidFill>
              </a:defRPr>
            </a:lvl8pPr>
            <a:lvl9pPr lvl="8" algn="l" rtl="0">
              <a:lnSpc>
                <a:spcPct val="100000"/>
              </a:lnSpc>
              <a:spcBef>
                <a:spcPts val="0"/>
              </a:spcBef>
              <a:spcAft>
                <a:spcPts val="0"/>
              </a:spcAft>
              <a:buNone/>
              <a:defRPr sz="2800" b="1">
                <a:solidFill>
                  <a:srgbClr val="FFFFFF"/>
                </a:solidFill>
              </a:defRPr>
            </a:lvl9pPr>
          </a:lstStyle>
          <a:p>
            <a:endParaRPr/>
          </a:p>
        </p:txBody>
      </p:sp>
      <p:sp>
        <p:nvSpPr>
          <p:cNvPr id="64" name="Shape 64"/>
          <p:cNvSpPr txBox="1">
            <a:spLocks noGrp="1"/>
          </p:cNvSpPr>
          <p:nvPr>
            <p:ph type="body" idx="1"/>
          </p:nvPr>
        </p:nvSpPr>
        <p:spPr>
          <a:xfrm>
            <a:off x="311467" y="2397733"/>
            <a:ext cx="3421600" cy="3969600"/>
          </a:xfrm>
          <a:prstGeom prst="rect">
            <a:avLst/>
          </a:prstGeom>
          <a:noFill/>
        </p:spPr>
        <p:txBody>
          <a:bodyPr lIns="91425" tIns="91425" rIns="91425" bIns="91425" anchor="t" anchorCtr="0"/>
          <a:lstStyle>
            <a:lvl1pPr lvl="0" algn="l" rtl="0">
              <a:lnSpc>
                <a:spcPct val="115000"/>
              </a:lnSpc>
              <a:spcBef>
                <a:spcPts val="0"/>
              </a:spcBef>
              <a:spcAft>
                <a:spcPts val="2133"/>
              </a:spcAft>
              <a:buClr>
                <a:srgbClr val="FFFFFF"/>
              </a:buClr>
              <a:buSzPct val="100000"/>
              <a:defRPr sz="1867">
                <a:solidFill>
                  <a:srgbClr val="FFFFFF"/>
                </a:solidFill>
              </a:defRPr>
            </a:lvl1pPr>
            <a:lvl2pPr lvl="1" algn="l" rtl="0">
              <a:lnSpc>
                <a:spcPct val="115000"/>
              </a:lnSpc>
              <a:spcBef>
                <a:spcPts val="0"/>
              </a:spcBef>
              <a:spcAft>
                <a:spcPts val="2133"/>
              </a:spcAft>
              <a:buClr>
                <a:srgbClr val="FFFFFF"/>
              </a:buClr>
              <a:buSzPct val="100000"/>
              <a:defRPr sz="1600">
                <a:solidFill>
                  <a:srgbClr val="FFFFFF"/>
                </a:solidFill>
              </a:defRPr>
            </a:lvl2pPr>
            <a:lvl3pPr lvl="2" algn="l" rtl="0">
              <a:lnSpc>
                <a:spcPct val="115000"/>
              </a:lnSpc>
              <a:spcBef>
                <a:spcPts val="0"/>
              </a:spcBef>
              <a:spcAft>
                <a:spcPts val="2133"/>
              </a:spcAft>
              <a:buClr>
                <a:srgbClr val="FFFFFF"/>
              </a:buClr>
              <a:buSzPct val="100000"/>
              <a:defRPr sz="1600">
                <a:solidFill>
                  <a:srgbClr val="FFFFFF"/>
                </a:solidFill>
              </a:defRPr>
            </a:lvl3pPr>
            <a:lvl4pPr lvl="3" algn="l" rtl="0">
              <a:lnSpc>
                <a:spcPct val="115000"/>
              </a:lnSpc>
              <a:spcBef>
                <a:spcPts val="0"/>
              </a:spcBef>
              <a:spcAft>
                <a:spcPts val="2133"/>
              </a:spcAft>
              <a:buClr>
                <a:srgbClr val="FFFFFF"/>
              </a:buClr>
              <a:buSzPct val="100000"/>
              <a:defRPr sz="1600">
                <a:solidFill>
                  <a:srgbClr val="FFFFFF"/>
                </a:solidFill>
              </a:defRPr>
            </a:lvl4pPr>
            <a:lvl5pPr lvl="4" algn="l" rtl="0">
              <a:lnSpc>
                <a:spcPct val="115000"/>
              </a:lnSpc>
              <a:spcBef>
                <a:spcPts val="0"/>
              </a:spcBef>
              <a:spcAft>
                <a:spcPts val="2133"/>
              </a:spcAft>
              <a:buClr>
                <a:srgbClr val="FFFFFF"/>
              </a:buClr>
              <a:buSzPct val="100000"/>
              <a:defRPr sz="1600">
                <a:solidFill>
                  <a:srgbClr val="FFFFFF"/>
                </a:solidFill>
              </a:defRPr>
            </a:lvl5pPr>
            <a:lvl6pPr lvl="5" algn="l" rtl="0">
              <a:lnSpc>
                <a:spcPct val="115000"/>
              </a:lnSpc>
              <a:spcBef>
                <a:spcPts val="0"/>
              </a:spcBef>
              <a:spcAft>
                <a:spcPts val="2133"/>
              </a:spcAft>
              <a:buClr>
                <a:srgbClr val="FFFFFF"/>
              </a:buClr>
              <a:buSzPct val="100000"/>
              <a:defRPr sz="1600">
                <a:solidFill>
                  <a:srgbClr val="FFFFFF"/>
                </a:solidFill>
              </a:defRPr>
            </a:lvl6pPr>
            <a:lvl7pPr lvl="6" algn="l" rtl="0">
              <a:lnSpc>
                <a:spcPct val="115000"/>
              </a:lnSpc>
              <a:spcBef>
                <a:spcPts val="0"/>
              </a:spcBef>
              <a:spcAft>
                <a:spcPts val="2133"/>
              </a:spcAft>
              <a:buClr>
                <a:srgbClr val="FFFFFF"/>
              </a:buClr>
              <a:buSzPct val="100000"/>
              <a:defRPr sz="1600">
                <a:solidFill>
                  <a:srgbClr val="FFFFFF"/>
                </a:solidFill>
              </a:defRPr>
            </a:lvl7pPr>
            <a:lvl8pPr lvl="7" algn="l" rtl="0">
              <a:lnSpc>
                <a:spcPct val="115000"/>
              </a:lnSpc>
              <a:spcBef>
                <a:spcPts val="0"/>
              </a:spcBef>
              <a:spcAft>
                <a:spcPts val="2133"/>
              </a:spcAft>
              <a:buClr>
                <a:srgbClr val="FFFFFF"/>
              </a:buClr>
              <a:buSzPct val="100000"/>
              <a:defRPr sz="1600">
                <a:solidFill>
                  <a:srgbClr val="FFFFFF"/>
                </a:solidFill>
              </a:defRPr>
            </a:lvl8pPr>
            <a:lvl9pPr lvl="8" algn="l" rtl="0">
              <a:lnSpc>
                <a:spcPct val="115000"/>
              </a:lnSpc>
              <a:spcBef>
                <a:spcPts val="0"/>
              </a:spcBef>
              <a:spcAft>
                <a:spcPts val="2133"/>
              </a:spcAft>
              <a:buClr>
                <a:srgbClr val="FFFFFF"/>
              </a:buClr>
              <a:buSzPct val="100000"/>
              <a:defRPr sz="1600">
                <a:solidFill>
                  <a:srgbClr val="FFFFFF"/>
                </a:solidFill>
              </a:defRPr>
            </a:lvl9pPr>
          </a:lstStyle>
          <a:p>
            <a:endParaRPr/>
          </a:p>
        </p:txBody>
      </p:sp>
      <p:sp>
        <p:nvSpPr>
          <p:cNvPr id="65" name="Shape 65"/>
          <p:cNvSpPr txBox="1">
            <a:spLocks noGrp="1"/>
          </p:cNvSpPr>
          <p:nvPr>
            <p:ph type="sldNum" idx="12"/>
          </p:nvPr>
        </p:nvSpPr>
        <p:spPr>
          <a:xfrm>
            <a:off x="11296609" y="6217621"/>
            <a:ext cx="731600" cy="524800"/>
          </a:xfrm>
          <a:prstGeom prst="rect">
            <a:avLst/>
          </a:prstGeom>
          <a:noFill/>
        </p:spPr>
        <p:txBody>
          <a:bodyPr lIns="91425" tIns="91425" rIns="91425" bIns="91425" anchor="ctr" anchorCtr="0">
            <a:noAutofit/>
          </a:bodyPr>
          <a:lstStyle/>
          <a:p>
            <a:fld id="{00000000-1234-1234-1234-123412341234}" type="slidenum">
              <a:rPr lang="en" sz="1333" smtClean="0">
                <a:solidFill>
                  <a:srgbClr val="616161"/>
                </a:solidFill>
              </a:rPr>
              <a:pPr/>
              <a:t>‹#›</a:t>
            </a:fld>
            <a:endParaRPr lang="en" sz="1333">
              <a:solidFill>
                <a:srgbClr val="616161"/>
              </a:solidFill>
            </a:endParaRPr>
          </a:p>
        </p:txBody>
      </p:sp>
    </p:spTree>
    <p:extLst>
      <p:ext uri="{BB962C8B-B14F-4D97-AF65-F5344CB8AC3E}">
        <p14:creationId xmlns:p14="http://schemas.microsoft.com/office/powerpoint/2010/main" val="698344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Custom layout 6">
    <p:spTree>
      <p:nvGrpSpPr>
        <p:cNvPr id="1" name="Shape 66"/>
        <p:cNvGrpSpPr/>
        <p:nvPr/>
      </p:nvGrpSpPr>
      <p:grpSpPr>
        <a:xfrm>
          <a:off x="0" y="0"/>
          <a:ext cx="0" cy="0"/>
          <a:chOff x="0" y="0"/>
          <a:chExt cx="0" cy="0"/>
        </a:xfrm>
      </p:grpSpPr>
      <p:sp>
        <p:nvSpPr>
          <p:cNvPr id="67" name="Shape 67"/>
          <p:cNvSpPr/>
          <p:nvPr/>
        </p:nvSpPr>
        <p:spPr>
          <a:xfrm>
            <a:off x="0" y="0"/>
            <a:ext cx="121920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68" name="Shape 68"/>
          <p:cNvSpPr/>
          <p:nvPr/>
        </p:nvSpPr>
        <p:spPr>
          <a:xfrm>
            <a:off x="-19" y="0"/>
            <a:ext cx="8629600" cy="2322000"/>
          </a:xfrm>
          <a:prstGeom prst="rect">
            <a:avLst/>
          </a:prstGeom>
          <a:solidFill>
            <a:srgbClr val="000000"/>
          </a:solidFill>
          <a:ln>
            <a:noFill/>
          </a:ln>
        </p:spPr>
        <p:txBody>
          <a:bodyPr lIns="121900" tIns="121900" rIns="121900" bIns="121900" anchor="ctr" anchorCtr="0">
            <a:noAutofit/>
          </a:bodyPr>
          <a:lstStyle/>
          <a:p>
            <a:pPr lvl="0">
              <a:spcBef>
                <a:spcPts val="0"/>
              </a:spcBef>
              <a:buNone/>
            </a:pPr>
            <a:endParaRPr sz="2400"/>
          </a:p>
        </p:txBody>
      </p:sp>
      <p:sp>
        <p:nvSpPr>
          <p:cNvPr id="69" name="Shape 69"/>
          <p:cNvSpPr/>
          <p:nvPr/>
        </p:nvSpPr>
        <p:spPr>
          <a:xfrm rot="10800000">
            <a:off x="5321581" y="-92"/>
            <a:ext cx="2322000" cy="2322000"/>
          </a:xfrm>
          <a:prstGeom prst="flowChartDelay">
            <a:avLst/>
          </a:prstGeom>
          <a:solidFill>
            <a:srgbClr val="434343">
              <a:alpha val="45490"/>
            </a:srgbClr>
          </a:solidFill>
          <a:ln>
            <a:noFill/>
          </a:ln>
        </p:spPr>
        <p:txBody>
          <a:bodyPr lIns="121900" tIns="121900" rIns="121900" bIns="121900" anchor="ctr" anchorCtr="0">
            <a:noAutofit/>
          </a:bodyPr>
          <a:lstStyle/>
          <a:p>
            <a:pPr lvl="0">
              <a:spcBef>
                <a:spcPts val="0"/>
              </a:spcBef>
              <a:buNone/>
            </a:pPr>
            <a:endParaRPr sz="2400"/>
          </a:p>
        </p:txBody>
      </p:sp>
      <p:sp>
        <p:nvSpPr>
          <p:cNvPr id="70" name="Shape 70"/>
          <p:cNvSpPr/>
          <p:nvPr/>
        </p:nvSpPr>
        <p:spPr>
          <a:xfrm rot="10800000">
            <a:off x="5913952" y="-92"/>
            <a:ext cx="2322000" cy="2322000"/>
          </a:xfrm>
          <a:prstGeom prst="flowChartDelay">
            <a:avLst/>
          </a:prstGeom>
          <a:solidFill>
            <a:srgbClr val="666666">
              <a:alpha val="27840"/>
            </a:srgbClr>
          </a:solidFill>
          <a:ln>
            <a:noFill/>
          </a:ln>
        </p:spPr>
        <p:txBody>
          <a:bodyPr lIns="121900" tIns="121900" rIns="121900" bIns="121900" anchor="ctr" anchorCtr="0">
            <a:noAutofit/>
          </a:bodyPr>
          <a:lstStyle/>
          <a:p>
            <a:pPr lvl="0">
              <a:spcBef>
                <a:spcPts val="0"/>
              </a:spcBef>
              <a:buNone/>
            </a:pPr>
            <a:endParaRPr sz="2400"/>
          </a:p>
        </p:txBody>
      </p:sp>
      <p:sp>
        <p:nvSpPr>
          <p:cNvPr id="71" name="Shape 71"/>
          <p:cNvSpPr/>
          <p:nvPr/>
        </p:nvSpPr>
        <p:spPr>
          <a:xfrm rot="10800000">
            <a:off x="6484900" y="-92"/>
            <a:ext cx="2322000" cy="2322000"/>
          </a:xfrm>
          <a:prstGeom prst="flowChartDelay">
            <a:avLst/>
          </a:prstGeom>
          <a:solidFill>
            <a:srgbClr val="434343"/>
          </a:solidFill>
          <a:ln>
            <a:noFill/>
          </a:ln>
        </p:spPr>
        <p:txBody>
          <a:bodyPr lIns="121900" tIns="121900" rIns="121900" bIns="121900" anchor="ctr" anchorCtr="0">
            <a:noAutofit/>
          </a:bodyPr>
          <a:lstStyle/>
          <a:p>
            <a:pPr lvl="0">
              <a:spcBef>
                <a:spcPts val="0"/>
              </a:spcBef>
              <a:buNone/>
            </a:pPr>
            <a:endParaRPr sz="2400"/>
          </a:p>
        </p:txBody>
      </p:sp>
      <p:sp>
        <p:nvSpPr>
          <p:cNvPr id="72" name="Shape 72"/>
          <p:cNvSpPr/>
          <p:nvPr/>
        </p:nvSpPr>
        <p:spPr>
          <a:xfrm>
            <a:off x="8735565" y="0"/>
            <a:ext cx="3456400" cy="2322000"/>
          </a:xfrm>
          <a:prstGeom prst="rect">
            <a:avLst/>
          </a:prstGeom>
          <a:solidFill>
            <a:srgbClr val="434343"/>
          </a:solidFill>
          <a:ln>
            <a:noFill/>
          </a:ln>
        </p:spPr>
        <p:txBody>
          <a:bodyPr lIns="121900" tIns="121900" rIns="121900" bIns="121900" anchor="ctr" anchorCtr="0">
            <a:noAutofit/>
          </a:bodyPr>
          <a:lstStyle/>
          <a:p>
            <a:pPr lvl="0">
              <a:spcBef>
                <a:spcPts val="0"/>
              </a:spcBef>
              <a:buNone/>
            </a:pPr>
            <a:endParaRPr sz="2400"/>
          </a:p>
        </p:txBody>
      </p:sp>
      <p:sp>
        <p:nvSpPr>
          <p:cNvPr id="73" name="Shape 73"/>
          <p:cNvSpPr txBox="1">
            <a:spLocks noGrp="1"/>
          </p:cNvSpPr>
          <p:nvPr>
            <p:ph type="title"/>
          </p:nvPr>
        </p:nvSpPr>
        <p:spPr>
          <a:xfrm>
            <a:off x="432633" y="197633"/>
            <a:ext cx="4746000" cy="1831600"/>
          </a:xfrm>
          <a:prstGeom prst="rect">
            <a:avLst/>
          </a:prstGeom>
          <a:noFill/>
        </p:spPr>
        <p:txBody>
          <a:bodyPr lIns="91425" tIns="91425" rIns="91425" bIns="91425" anchor="b" anchorCtr="0"/>
          <a:lstStyle>
            <a:lvl1pPr lvl="0" algn="l" rtl="0">
              <a:lnSpc>
                <a:spcPct val="100000"/>
              </a:lnSpc>
              <a:spcBef>
                <a:spcPts val="0"/>
              </a:spcBef>
              <a:spcAft>
                <a:spcPts val="0"/>
              </a:spcAft>
              <a:buNone/>
              <a:defRPr sz="3733" b="1">
                <a:solidFill>
                  <a:srgbClr val="FFFFFF"/>
                </a:solidFill>
              </a:defRPr>
            </a:lvl1pPr>
            <a:lvl2pPr lvl="1" algn="l" rtl="0">
              <a:lnSpc>
                <a:spcPct val="100000"/>
              </a:lnSpc>
              <a:spcBef>
                <a:spcPts val="0"/>
              </a:spcBef>
              <a:spcAft>
                <a:spcPts val="0"/>
              </a:spcAft>
              <a:buNone/>
              <a:defRPr sz="3733" b="1">
                <a:solidFill>
                  <a:srgbClr val="FFFFFF"/>
                </a:solidFill>
              </a:defRPr>
            </a:lvl2pPr>
            <a:lvl3pPr lvl="2" algn="l" rtl="0">
              <a:lnSpc>
                <a:spcPct val="100000"/>
              </a:lnSpc>
              <a:spcBef>
                <a:spcPts val="0"/>
              </a:spcBef>
              <a:spcAft>
                <a:spcPts val="0"/>
              </a:spcAft>
              <a:buNone/>
              <a:defRPr sz="3733" b="1">
                <a:solidFill>
                  <a:srgbClr val="FFFFFF"/>
                </a:solidFill>
              </a:defRPr>
            </a:lvl3pPr>
            <a:lvl4pPr lvl="3" algn="l" rtl="0">
              <a:lnSpc>
                <a:spcPct val="100000"/>
              </a:lnSpc>
              <a:spcBef>
                <a:spcPts val="0"/>
              </a:spcBef>
              <a:spcAft>
                <a:spcPts val="0"/>
              </a:spcAft>
              <a:buNone/>
              <a:defRPr sz="3733" b="1">
                <a:solidFill>
                  <a:srgbClr val="FFFFFF"/>
                </a:solidFill>
              </a:defRPr>
            </a:lvl4pPr>
            <a:lvl5pPr lvl="4" algn="l" rtl="0">
              <a:lnSpc>
                <a:spcPct val="100000"/>
              </a:lnSpc>
              <a:spcBef>
                <a:spcPts val="0"/>
              </a:spcBef>
              <a:spcAft>
                <a:spcPts val="0"/>
              </a:spcAft>
              <a:buNone/>
              <a:defRPr sz="3733" b="1">
                <a:solidFill>
                  <a:srgbClr val="FFFFFF"/>
                </a:solidFill>
              </a:defRPr>
            </a:lvl5pPr>
            <a:lvl6pPr lvl="5" algn="l" rtl="0">
              <a:lnSpc>
                <a:spcPct val="100000"/>
              </a:lnSpc>
              <a:spcBef>
                <a:spcPts val="0"/>
              </a:spcBef>
              <a:spcAft>
                <a:spcPts val="0"/>
              </a:spcAft>
              <a:buNone/>
              <a:defRPr sz="3733" b="1">
                <a:solidFill>
                  <a:srgbClr val="FFFFFF"/>
                </a:solidFill>
              </a:defRPr>
            </a:lvl6pPr>
            <a:lvl7pPr lvl="6" algn="l" rtl="0">
              <a:lnSpc>
                <a:spcPct val="100000"/>
              </a:lnSpc>
              <a:spcBef>
                <a:spcPts val="0"/>
              </a:spcBef>
              <a:spcAft>
                <a:spcPts val="0"/>
              </a:spcAft>
              <a:buNone/>
              <a:defRPr sz="3733" b="1">
                <a:solidFill>
                  <a:srgbClr val="FFFFFF"/>
                </a:solidFill>
              </a:defRPr>
            </a:lvl7pPr>
            <a:lvl8pPr lvl="7" algn="l" rtl="0">
              <a:lnSpc>
                <a:spcPct val="100000"/>
              </a:lnSpc>
              <a:spcBef>
                <a:spcPts val="0"/>
              </a:spcBef>
              <a:spcAft>
                <a:spcPts val="0"/>
              </a:spcAft>
              <a:buNone/>
              <a:defRPr sz="3733" b="1">
                <a:solidFill>
                  <a:srgbClr val="FFFFFF"/>
                </a:solidFill>
              </a:defRPr>
            </a:lvl8pPr>
            <a:lvl9pPr lvl="8" algn="l" rtl="0">
              <a:lnSpc>
                <a:spcPct val="100000"/>
              </a:lnSpc>
              <a:spcBef>
                <a:spcPts val="0"/>
              </a:spcBef>
              <a:spcAft>
                <a:spcPts val="0"/>
              </a:spcAft>
              <a:buNone/>
              <a:defRPr sz="3733" b="1">
                <a:solidFill>
                  <a:srgbClr val="FFFFFF"/>
                </a:solidFill>
              </a:defRPr>
            </a:lvl9pPr>
          </a:lstStyle>
          <a:p>
            <a:endParaRPr/>
          </a:p>
        </p:txBody>
      </p:sp>
      <p:sp>
        <p:nvSpPr>
          <p:cNvPr id="74" name="Shape 74"/>
          <p:cNvSpPr txBox="1">
            <a:spLocks noGrp="1"/>
          </p:cNvSpPr>
          <p:nvPr>
            <p:ph type="body" idx="1"/>
          </p:nvPr>
        </p:nvSpPr>
        <p:spPr>
          <a:xfrm>
            <a:off x="432633" y="2560600"/>
            <a:ext cx="11326400" cy="3605600"/>
          </a:xfrm>
          <a:prstGeom prst="rect">
            <a:avLst/>
          </a:prstGeom>
          <a:noFill/>
        </p:spPr>
        <p:txBody>
          <a:bodyPr lIns="91425" tIns="91425" rIns="91425" bIns="91425" anchor="t" anchorCtr="0"/>
          <a:lstStyle>
            <a:lvl1pPr lvl="0" algn="l" rtl="0">
              <a:lnSpc>
                <a:spcPct val="115000"/>
              </a:lnSpc>
              <a:spcBef>
                <a:spcPts val="0"/>
              </a:spcBef>
              <a:spcAft>
                <a:spcPts val="2133"/>
              </a:spcAft>
              <a:buClr>
                <a:srgbClr val="616161"/>
              </a:buClr>
              <a:buSzPct val="100000"/>
              <a:defRPr sz="2400">
                <a:solidFill>
                  <a:srgbClr val="616161"/>
                </a:solidFill>
              </a:defRPr>
            </a:lvl1pPr>
            <a:lvl2pPr lvl="1" algn="l" rtl="0">
              <a:lnSpc>
                <a:spcPct val="115000"/>
              </a:lnSpc>
              <a:spcBef>
                <a:spcPts val="0"/>
              </a:spcBef>
              <a:spcAft>
                <a:spcPts val="2133"/>
              </a:spcAft>
              <a:buClr>
                <a:srgbClr val="616161"/>
              </a:buClr>
              <a:defRPr sz="1867">
                <a:solidFill>
                  <a:srgbClr val="616161"/>
                </a:solidFill>
              </a:defRPr>
            </a:lvl2pPr>
            <a:lvl3pPr lvl="2" algn="l" rtl="0">
              <a:lnSpc>
                <a:spcPct val="115000"/>
              </a:lnSpc>
              <a:spcBef>
                <a:spcPts val="0"/>
              </a:spcBef>
              <a:spcAft>
                <a:spcPts val="2133"/>
              </a:spcAft>
              <a:buClr>
                <a:srgbClr val="616161"/>
              </a:buClr>
              <a:defRPr sz="1867">
                <a:solidFill>
                  <a:srgbClr val="616161"/>
                </a:solidFill>
              </a:defRPr>
            </a:lvl3pPr>
            <a:lvl4pPr lvl="3" algn="l" rtl="0">
              <a:lnSpc>
                <a:spcPct val="115000"/>
              </a:lnSpc>
              <a:spcBef>
                <a:spcPts val="0"/>
              </a:spcBef>
              <a:spcAft>
                <a:spcPts val="2133"/>
              </a:spcAft>
              <a:buClr>
                <a:srgbClr val="616161"/>
              </a:buClr>
              <a:defRPr sz="1867">
                <a:solidFill>
                  <a:srgbClr val="616161"/>
                </a:solidFill>
              </a:defRPr>
            </a:lvl4pPr>
            <a:lvl5pPr lvl="4" algn="l" rtl="0">
              <a:lnSpc>
                <a:spcPct val="115000"/>
              </a:lnSpc>
              <a:spcBef>
                <a:spcPts val="0"/>
              </a:spcBef>
              <a:spcAft>
                <a:spcPts val="2133"/>
              </a:spcAft>
              <a:buClr>
                <a:srgbClr val="616161"/>
              </a:buClr>
              <a:defRPr sz="1867">
                <a:solidFill>
                  <a:srgbClr val="616161"/>
                </a:solidFill>
              </a:defRPr>
            </a:lvl5pPr>
            <a:lvl6pPr lvl="5" algn="l" rtl="0">
              <a:lnSpc>
                <a:spcPct val="115000"/>
              </a:lnSpc>
              <a:spcBef>
                <a:spcPts val="0"/>
              </a:spcBef>
              <a:spcAft>
                <a:spcPts val="2133"/>
              </a:spcAft>
              <a:buClr>
                <a:srgbClr val="616161"/>
              </a:buClr>
              <a:defRPr sz="1867">
                <a:solidFill>
                  <a:srgbClr val="616161"/>
                </a:solidFill>
              </a:defRPr>
            </a:lvl6pPr>
            <a:lvl7pPr lvl="6" algn="l" rtl="0">
              <a:lnSpc>
                <a:spcPct val="115000"/>
              </a:lnSpc>
              <a:spcBef>
                <a:spcPts val="0"/>
              </a:spcBef>
              <a:spcAft>
                <a:spcPts val="2133"/>
              </a:spcAft>
              <a:buClr>
                <a:srgbClr val="616161"/>
              </a:buClr>
              <a:defRPr sz="1867">
                <a:solidFill>
                  <a:srgbClr val="616161"/>
                </a:solidFill>
              </a:defRPr>
            </a:lvl7pPr>
            <a:lvl8pPr lvl="7" algn="l" rtl="0">
              <a:lnSpc>
                <a:spcPct val="115000"/>
              </a:lnSpc>
              <a:spcBef>
                <a:spcPts val="0"/>
              </a:spcBef>
              <a:spcAft>
                <a:spcPts val="2133"/>
              </a:spcAft>
              <a:buClr>
                <a:srgbClr val="616161"/>
              </a:buClr>
              <a:defRPr sz="1867">
                <a:solidFill>
                  <a:srgbClr val="616161"/>
                </a:solidFill>
              </a:defRPr>
            </a:lvl8pPr>
            <a:lvl9pPr lvl="8" algn="l" rtl="0">
              <a:lnSpc>
                <a:spcPct val="115000"/>
              </a:lnSpc>
              <a:spcBef>
                <a:spcPts val="0"/>
              </a:spcBef>
              <a:spcAft>
                <a:spcPts val="2133"/>
              </a:spcAft>
              <a:buClr>
                <a:srgbClr val="616161"/>
              </a:buClr>
              <a:defRPr sz="1867">
                <a:solidFill>
                  <a:srgbClr val="616161"/>
                </a:solidFill>
              </a:defRPr>
            </a:lvl9pPr>
          </a:lstStyle>
          <a:p>
            <a:endParaRPr/>
          </a:p>
        </p:txBody>
      </p:sp>
      <p:sp>
        <p:nvSpPr>
          <p:cNvPr id="75" name="Shape 75"/>
          <p:cNvSpPr txBox="1">
            <a:spLocks noGrp="1"/>
          </p:cNvSpPr>
          <p:nvPr>
            <p:ph type="sldNum" idx="12"/>
          </p:nvPr>
        </p:nvSpPr>
        <p:spPr>
          <a:xfrm>
            <a:off x="11296609" y="6217621"/>
            <a:ext cx="731600" cy="524800"/>
          </a:xfrm>
          <a:prstGeom prst="rect">
            <a:avLst/>
          </a:prstGeom>
          <a:noFill/>
        </p:spPr>
        <p:txBody>
          <a:bodyPr lIns="91425" tIns="91425" rIns="91425" bIns="91425" anchor="ctr" anchorCtr="0">
            <a:noAutofit/>
          </a:bodyPr>
          <a:lstStyle/>
          <a:p>
            <a:fld id="{00000000-1234-1234-1234-123412341234}" type="slidenum">
              <a:rPr lang="en" sz="1333" smtClean="0">
                <a:solidFill>
                  <a:srgbClr val="616161"/>
                </a:solidFill>
              </a:rPr>
              <a:pPr/>
              <a:t>‹#›</a:t>
            </a:fld>
            <a:endParaRPr lang="en" sz="1333">
              <a:solidFill>
                <a:srgbClr val="616161"/>
              </a:solidFill>
            </a:endParaRPr>
          </a:p>
        </p:txBody>
      </p:sp>
    </p:spTree>
    <p:extLst>
      <p:ext uri="{BB962C8B-B14F-4D97-AF65-F5344CB8AC3E}">
        <p14:creationId xmlns:p14="http://schemas.microsoft.com/office/powerpoint/2010/main" val="2167604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ustom layout 2">
    <p:spTree>
      <p:nvGrpSpPr>
        <p:cNvPr id="1" name="Shape 76"/>
        <p:cNvGrpSpPr/>
        <p:nvPr/>
      </p:nvGrpSpPr>
      <p:grpSpPr>
        <a:xfrm>
          <a:off x="0" y="0"/>
          <a:ext cx="0" cy="0"/>
          <a:chOff x="0" y="0"/>
          <a:chExt cx="0" cy="0"/>
        </a:xfrm>
      </p:grpSpPr>
      <p:sp>
        <p:nvSpPr>
          <p:cNvPr id="77" name="Shape 77"/>
          <p:cNvSpPr/>
          <p:nvPr/>
        </p:nvSpPr>
        <p:spPr>
          <a:xfrm>
            <a:off x="0" y="0"/>
            <a:ext cx="12192000" cy="6858000"/>
          </a:xfrm>
          <a:prstGeom prst="rect">
            <a:avLst/>
          </a:prstGeom>
          <a:solidFill>
            <a:schemeClr val="lt1"/>
          </a:solidFill>
          <a:ln>
            <a:noFill/>
          </a:ln>
        </p:spPr>
        <p:txBody>
          <a:bodyPr lIns="121900" tIns="121900" rIns="121900" bIns="121900" anchor="ctr" anchorCtr="0">
            <a:noAutofit/>
          </a:bodyPr>
          <a:lstStyle/>
          <a:p>
            <a:pPr lvl="0">
              <a:spcBef>
                <a:spcPts val="0"/>
              </a:spcBef>
              <a:buNone/>
            </a:pPr>
            <a:endParaRPr sz="2400"/>
          </a:p>
        </p:txBody>
      </p:sp>
      <p:sp>
        <p:nvSpPr>
          <p:cNvPr id="78" name="Shape 78"/>
          <p:cNvSpPr txBox="1">
            <a:spLocks noGrp="1"/>
          </p:cNvSpPr>
          <p:nvPr>
            <p:ph type="title"/>
          </p:nvPr>
        </p:nvSpPr>
        <p:spPr>
          <a:xfrm>
            <a:off x="310504" y="293300"/>
            <a:ext cx="3115200" cy="1220000"/>
          </a:xfrm>
          <a:prstGeom prst="rect">
            <a:avLst/>
          </a:prstGeom>
          <a:noFill/>
        </p:spPr>
        <p:txBody>
          <a:bodyPr lIns="91425" tIns="91425" rIns="91425" bIns="91425" anchor="b" anchorCtr="0"/>
          <a:lstStyle>
            <a:lvl1pPr lvl="0" algn="l" rtl="0">
              <a:lnSpc>
                <a:spcPct val="100000"/>
              </a:lnSpc>
              <a:spcBef>
                <a:spcPts val="0"/>
              </a:spcBef>
              <a:spcAft>
                <a:spcPts val="0"/>
              </a:spcAft>
              <a:buClr>
                <a:srgbClr val="000000"/>
              </a:buClr>
              <a:buSzPct val="100000"/>
              <a:buNone/>
              <a:defRPr sz="2800" b="1">
                <a:solidFill>
                  <a:srgbClr val="000000"/>
                </a:solidFill>
              </a:defRPr>
            </a:lvl1pPr>
            <a:lvl2pPr lvl="1" algn="l" rtl="0">
              <a:lnSpc>
                <a:spcPct val="100000"/>
              </a:lnSpc>
              <a:spcBef>
                <a:spcPts val="0"/>
              </a:spcBef>
              <a:spcAft>
                <a:spcPts val="0"/>
              </a:spcAft>
              <a:buClr>
                <a:srgbClr val="000000"/>
              </a:buClr>
              <a:buSzPct val="100000"/>
              <a:buNone/>
              <a:defRPr sz="2800" b="1">
                <a:solidFill>
                  <a:srgbClr val="000000"/>
                </a:solidFill>
              </a:defRPr>
            </a:lvl2pPr>
            <a:lvl3pPr lvl="2" algn="l" rtl="0">
              <a:lnSpc>
                <a:spcPct val="100000"/>
              </a:lnSpc>
              <a:spcBef>
                <a:spcPts val="0"/>
              </a:spcBef>
              <a:spcAft>
                <a:spcPts val="0"/>
              </a:spcAft>
              <a:buClr>
                <a:srgbClr val="000000"/>
              </a:buClr>
              <a:buSzPct val="100000"/>
              <a:buNone/>
              <a:defRPr sz="2800" b="1">
                <a:solidFill>
                  <a:srgbClr val="000000"/>
                </a:solidFill>
              </a:defRPr>
            </a:lvl3pPr>
            <a:lvl4pPr lvl="3" algn="l" rtl="0">
              <a:lnSpc>
                <a:spcPct val="100000"/>
              </a:lnSpc>
              <a:spcBef>
                <a:spcPts val="0"/>
              </a:spcBef>
              <a:spcAft>
                <a:spcPts val="0"/>
              </a:spcAft>
              <a:buClr>
                <a:srgbClr val="000000"/>
              </a:buClr>
              <a:buSzPct val="100000"/>
              <a:buNone/>
              <a:defRPr sz="2800" b="1">
                <a:solidFill>
                  <a:srgbClr val="000000"/>
                </a:solidFill>
              </a:defRPr>
            </a:lvl4pPr>
            <a:lvl5pPr lvl="4" algn="l" rtl="0">
              <a:lnSpc>
                <a:spcPct val="100000"/>
              </a:lnSpc>
              <a:spcBef>
                <a:spcPts val="0"/>
              </a:spcBef>
              <a:spcAft>
                <a:spcPts val="0"/>
              </a:spcAft>
              <a:buClr>
                <a:srgbClr val="000000"/>
              </a:buClr>
              <a:buSzPct val="100000"/>
              <a:buNone/>
              <a:defRPr sz="2800" b="1">
                <a:solidFill>
                  <a:srgbClr val="000000"/>
                </a:solidFill>
              </a:defRPr>
            </a:lvl5pPr>
            <a:lvl6pPr lvl="5" algn="l" rtl="0">
              <a:lnSpc>
                <a:spcPct val="100000"/>
              </a:lnSpc>
              <a:spcBef>
                <a:spcPts val="0"/>
              </a:spcBef>
              <a:spcAft>
                <a:spcPts val="0"/>
              </a:spcAft>
              <a:buClr>
                <a:srgbClr val="000000"/>
              </a:buClr>
              <a:buSzPct val="100000"/>
              <a:buNone/>
              <a:defRPr sz="2800" b="1">
                <a:solidFill>
                  <a:srgbClr val="000000"/>
                </a:solidFill>
              </a:defRPr>
            </a:lvl6pPr>
            <a:lvl7pPr lvl="6" algn="l" rtl="0">
              <a:lnSpc>
                <a:spcPct val="100000"/>
              </a:lnSpc>
              <a:spcBef>
                <a:spcPts val="0"/>
              </a:spcBef>
              <a:spcAft>
                <a:spcPts val="0"/>
              </a:spcAft>
              <a:buClr>
                <a:srgbClr val="000000"/>
              </a:buClr>
              <a:buSzPct val="100000"/>
              <a:buNone/>
              <a:defRPr sz="2800" b="1">
                <a:solidFill>
                  <a:srgbClr val="000000"/>
                </a:solidFill>
              </a:defRPr>
            </a:lvl7pPr>
            <a:lvl8pPr lvl="7" algn="l" rtl="0">
              <a:lnSpc>
                <a:spcPct val="100000"/>
              </a:lnSpc>
              <a:spcBef>
                <a:spcPts val="0"/>
              </a:spcBef>
              <a:spcAft>
                <a:spcPts val="0"/>
              </a:spcAft>
              <a:buClr>
                <a:srgbClr val="000000"/>
              </a:buClr>
              <a:buSzPct val="100000"/>
              <a:buNone/>
              <a:defRPr sz="2800" b="1">
                <a:solidFill>
                  <a:srgbClr val="000000"/>
                </a:solidFill>
              </a:defRPr>
            </a:lvl8pPr>
            <a:lvl9pPr lvl="8" algn="l" rtl="0">
              <a:lnSpc>
                <a:spcPct val="100000"/>
              </a:lnSpc>
              <a:spcBef>
                <a:spcPts val="0"/>
              </a:spcBef>
              <a:spcAft>
                <a:spcPts val="0"/>
              </a:spcAft>
              <a:buClr>
                <a:srgbClr val="000000"/>
              </a:buClr>
              <a:buSzPct val="100000"/>
              <a:buNone/>
              <a:defRPr sz="2800" b="1">
                <a:solidFill>
                  <a:srgbClr val="000000"/>
                </a:solidFill>
              </a:defRPr>
            </a:lvl9pPr>
          </a:lstStyle>
          <a:p>
            <a:endParaRPr/>
          </a:p>
        </p:txBody>
      </p:sp>
      <p:sp>
        <p:nvSpPr>
          <p:cNvPr id="79" name="Shape 79"/>
          <p:cNvSpPr txBox="1">
            <a:spLocks noGrp="1"/>
          </p:cNvSpPr>
          <p:nvPr>
            <p:ph type="body" idx="1"/>
          </p:nvPr>
        </p:nvSpPr>
        <p:spPr>
          <a:xfrm>
            <a:off x="310500" y="1720333"/>
            <a:ext cx="3115200" cy="4697200"/>
          </a:xfrm>
          <a:prstGeom prst="rect">
            <a:avLst/>
          </a:prstGeom>
          <a:noFill/>
        </p:spPr>
        <p:txBody>
          <a:bodyPr lIns="91425" tIns="91425" rIns="91425" bIns="91425" anchor="t" anchorCtr="0"/>
          <a:lstStyle>
            <a:lvl1pPr lvl="0" algn="l" rtl="0">
              <a:lnSpc>
                <a:spcPct val="115000"/>
              </a:lnSpc>
              <a:spcBef>
                <a:spcPts val="0"/>
              </a:spcBef>
              <a:spcAft>
                <a:spcPts val="2133"/>
              </a:spcAft>
              <a:buClr>
                <a:srgbClr val="000000"/>
              </a:buClr>
              <a:buSzPct val="100000"/>
              <a:defRPr sz="1867">
                <a:solidFill>
                  <a:srgbClr val="000000"/>
                </a:solidFill>
              </a:defRPr>
            </a:lvl1pPr>
            <a:lvl2pPr lvl="1" algn="l" rtl="0">
              <a:lnSpc>
                <a:spcPct val="115000"/>
              </a:lnSpc>
              <a:spcBef>
                <a:spcPts val="0"/>
              </a:spcBef>
              <a:spcAft>
                <a:spcPts val="2133"/>
              </a:spcAft>
              <a:buClr>
                <a:srgbClr val="000000"/>
              </a:buClr>
              <a:buSzPct val="100000"/>
              <a:defRPr sz="1600">
                <a:solidFill>
                  <a:srgbClr val="000000"/>
                </a:solidFill>
              </a:defRPr>
            </a:lvl2pPr>
            <a:lvl3pPr lvl="2" algn="l" rtl="0">
              <a:lnSpc>
                <a:spcPct val="115000"/>
              </a:lnSpc>
              <a:spcBef>
                <a:spcPts val="0"/>
              </a:spcBef>
              <a:spcAft>
                <a:spcPts val="2133"/>
              </a:spcAft>
              <a:buClr>
                <a:srgbClr val="000000"/>
              </a:buClr>
              <a:buSzPct val="100000"/>
              <a:defRPr sz="1600">
                <a:solidFill>
                  <a:srgbClr val="000000"/>
                </a:solidFill>
              </a:defRPr>
            </a:lvl3pPr>
            <a:lvl4pPr lvl="3" algn="l" rtl="0">
              <a:lnSpc>
                <a:spcPct val="115000"/>
              </a:lnSpc>
              <a:spcBef>
                <a:spcPts val="0"/>
              </a:spcBef>
              <a:spcAft>
                <a:spcPts val="2133"/>
              </a:spcAft>
              <a:buClr>
                <a:srgbClr val="000000"/>
              </a:buClr>
              <a:buSzPct val="100000"/>
              <a:defRPr sz="1600">
                <a:solidFill>
                  <a:srgbClr val="000000"/>
                </a:solidFill>
              </a:defRPr>
            </a:lvl4pPr>
            <a:lvl5pPr lvl="4" algn="l" rtl="0">
              <a:lnSpc>
                <a:spcPct val="115000"/>
              </a:lnSpc>
              <a:spcBef>
                <a:spcPts val="0"/>
              </a:spcBef>
              <a:spcAft>
                <a:spcPts val="2133"/>
              </a:spcAft>
              <a:buClr>
                <a:srgbClr val="000000"/>
              </a:buClr>
              <a:buSzPct val="100000"/>
              <a:defRPr sz="1600">
                <a:solidFill>
                  <a:srgbClr val="000000"/>
                </a:solidFill>
              </a:defRPr>
            </a:lvl5pPr>
            <a:lvl6pPr lvl="5" algn="l" rtl="0">
              <a:lnSpc>
                <a:spcPct val="115000"/>
              </a:lnSpc>
              <a:spcBef>
                <a:spcPts val="0"/>
              </a:spcBef>
              <a:spcAft>
                <a:spcPts val="2133"/>
              </a:spcAft>
              <a:buClr>
                <a:srgbClr val="000000"/>
              </a:buClr>
              <a:buSzPct val="100000"/>
              <a:defRPr sz="1600">
                <a:solidFill>
                  <a:srgbClr val="000000"/>
                </a:solidFill>
              </a:defRPr>
            </a:lvl6pPr>
            <a:lvl7pPr lvl="6" algn="l" rtl="0">
              <a:lnSpc>
                <a:spcPct val="115000"/>
              </a:lnSpc>
              <a:spcBef>
                <a:spcPts val="0"/>
              </a:spcBef>
              <a:spcAft>
                <a:spcPts val="2133"/>
              </a:spcAft>
              <a:buClr>
                <a:srgbClr val="000000"/>
              </a:buClr>
              <a:buSzPct val="100000"/>
              <a:defRPr sz="1600">
                <a:solidFill>
                  <a:srgbClr val="000000"/>
                </a:solidFill>
              </a:defRPr>
            </a:lvl7pPr>
            <a:lvl8pPr lvl="7" algn="l" rtl="0">
              <a:lnSpc>
                <a:spcPct val="115000"/>
              </a:lnSpc>
              <a:spcBef>
                <a:spcPts val="0"/>
              </a:spcBef>
              <a:spcAft>
                <a:spcPts val="2133"/>
              </a:spcAft>
              <a:buClr>
                <a:srgbClr val="000000"/>
              </a:buClr>
              <a:buSzPct val="100000"/>
              <a:defRPr sz="1600">
                <a:solidFill>
                  <a:srgbClr val="000000"/>
                </a:solidFill>
              </a:defRPr>
            </a:lvl8pPr>
            <a:lvl9pPr lvl="8" algn="l" rtl="0">
              <a:lnSpc>
                <a:spcPct val="115000"/>
              </a:lnSpc>
              <a:spcBef>
                <a:spcPts val="0"/>
              </a:spcBef>
              <a:spcAft>
                <a:spcPts val="2133"/>
              </a:spcAft>
              <a:buClr>
                <a:srgbClr val="000000"/>
              </a:buClr>
              <a:buSzPct val="100000"/>
              <a:defRPr sz="1600">
                <a:solidFill>
                  <a:srgbClr val="000000"/>
                </a:solidFill>
              </a:defRPr>
            </a:lvl9pPr>
          </a:lstStyle>
          <a:p>
            <a:endParaRPr/>
          </a:p>
        </p:txBody>
      </p:sp>
      <p:sp>
        <p:nvSpPr>
          <p:cNvPr id="80" name="Shape 80"/>
          <p:cNvSpPr txBox="1">
            <a:spLocks noGrp="1"/>
          </p:cNvSpPr>
          <p:nvPr>
            <p:ph type="sldNum" idx="12"/>
          </p:nvPr>
        </p:nvSpPr>
        <p:spPr>
          <a:xfrm>
            <a:off x="11296609" y="6217621"/>
            <a:ext cx="731600" cy="524800"/>
          </a:xfrm>
          <a:prstGeom prst="rect">
            <a:avLst/>
          </a:prstGeom>
          <a:noFill/>
        </p:spPr>
        <p:txBody>
          <a:bodyPr lIns="91425" tIns="91425" rIns="91425" bIns="91425" anchor="ctr" anchorCtr="0">
            <a:noAutofit/>
          </a:bodyPr>
          <a:lstStyle/>
          <a:p>
            <a:fld id="{00000000-1234-1234-1234-123412341234}" type="slidenum">
              <a:rPr lang="en" sz="1333" smtClean="0">
                <a:solidFill>
                  <a:srgbClr val="FFFFFF"/>
                </a:solidFill>
              </a:rPr>
              <a:pPr/>
              <a:t>‹#›</a:t>
            </a:fld>
            <a:endParaRPr lang="en" sz="1333">
              <a:solidFill>
                <a:srgbClr val="FFFFFF"/>
              </a:solidFill>
            </a:endParaRPr>
          </a:p>
        </p:txBody>
      </p:sp>
    </p:spTree>
    <p:extLst>
      <p:ext uri="{BB962C8B-B14F-4D97-AF65-F5344CB8AC3E}">
        <p14:creationId xmlns:p14="http://schemas.microsoft.com/office/powerpoint/2010/main" val="816450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Custom layout 1">
    <p:spTree>
      <p:nvGrpSpPr>
        <p:cNvPr id="1" name="Shape 81"/>
        <p:cNvGrpSpPr/>
        <p:nvPr/>
      </p:nvGrpSpPr>
      <p:grpSpPr>
        <a:xfrm>
          <a:off x="0" y="0"/>
          <a:ext cx="0" cy="0"/>
          <a:chOff x="0" y="0"/>
          <a:chExt cx="0" cy="0"/>
        </a:xfrm>
      </p:grpSpPr>
      <p:sp>
        <p:nvSpPr>
          <p:cNvPr id="82" name="Shape 82"/>
          <p:cNvSpPr/>
          <p:nvPr/>
        </p:nvSpPr>
        <p:spPr>
          <a:xfrm>
            <a:off x="0" y="0"/>
            <a:ext cx="121920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83" name="Shape 83"/>
          <p:cNvSpPr/>
          <p:nvPr/>
        </p:nvSpPr>
        <p:spPr>
          <a:xfrm>
            <a:off x="-19" y="0"/>
            <a:ext cx="8629600" cy="2322000"/>
          </a:xfrm>
          <a:prstGeom prst="rect">
            <a:avLst/>
          </a:prstGeom>
          <a:solidFill>
            <a:srgbClr val="000000"/>
          </a:solidFill>
          <a:ln>
            <a:noFill/>
          </a:ln>
        </p:spPr>
        <p:txBody>
          <a:bodyPr lIns="121900" tIns="121900" rIns="121900" bIns="121900" anchor="ctr" anchorCtr="0">
            <a:noAutofit/>
          </a:bodyPr>
          <a:lstStyle/>
          <a:p>
            <a:pPr lvl="0">
              <a:spcBef>
                <a:spcPts val="0"/>
              </a:spcBef>
              <a:buNone/>
            </a:pPr>
            <a:endParaRPr sz="2400"/>
          </a:p>
        </p:txBody>
      </p:sp>
      <p:sp>
        <p:nvSpPr>
          <p:cNvPr id="84" name="Shape 84"/>
          <p:cNvSpPr/>
          <p:nvPr/>
        </p:nvSpPr>
        <p:spPr>
          <a:xfrm rot="10800000">
            <a:off x="5321581" y="-92"/>
            <a:ext cx="2322000" cy="2322000"/>
          </a:xfrm>
          <a:prstGeom prst="flowChartDelay">
            <a:avLst/>
          </a:prstGeom>
          <a:solidFill>
            <a:srgbClr val="434343">
              <a:alpha val="45490"/>
            </a:srgbClr>
          </a:solidFill>
          <a:ln>
            <a:noFill/>
          </a:ln>
        </p:spPr>
        <p:txBody>
          <a:bodyPr lIns="121900" tIns="121900" rIns="121900" bIns="121900" anchor="ctr" anchorCtr="0">
            <a:noAutofit/>
          </a:bodyPr>
          <a:lstStyle/>
          <a:p>
            <a:pPr lvl="0">
              <a:spcBef>
                <a:spcPts val="0"/>
              </a:spcBef>
              <a:buNone/>
            </a:pPr>
            <a:endParaRPr sz="2400"/>
          </a:p>
        </p:txBody>
      </p:sp>
      <p:sp>
        <p:nvSpPr>
          <p:cNvPr id="85" name="Shape 85"/>
          <p:cNvSpPr/>
          <p:nvPr/>
        </p:nvSpPr>
        <p:spPr>
          <a:xfrm rot="10800000">
            <a:off x="5913952" y="-92"/>
            <a:ext cx="2322000" cy="2322000"/>
          </a:xfrm>
          <a:prstGeom prst="flowChartDelay">
            <a:avLst/>
          </a:prstGeom>
          <a:solidFill>
            <a:srgbClr val="666666">
              <a:alpha val="27840"/>
            </a:srgbClr>
          </a:solidFill>
          <a:ln>
            <a:noFill/>
          </a:ln>
        </p:spPr>
        <p:txBody>
          <a:bodyPr lIns="121900" tIns="121900" rIns="121900" bIns="121900" anchor="ctr" anchorCtr="0">
            <a:noAutofit/>
          </a:bodyPr>
          <a:lstStyle/>
          <a:p>
            <a:pPr lvl="0">
              <a:spcBef>
                <a:spcPts val="0"/>
              </a:spcBef>
              <a:buNone/>
            </a:pPr>
            <a:endParaRPr sz="2400"/>
          </a:p>
        </p:txBody>
      </p:sp>
      <p:sp>
        <p:nvSpPr>
          <p:cNvPr id="86" name="Shape 86"/>
          <p:cNvSpPr/>
          <p:nvPr/>
        </p:nvSpPr>
        <p:spPr>
          <a:xfrm rot="10800000">
            <a:off x="6484900" y="-92"/>
            <a:ext cx="2322000" cy="2322000"/>
          </a:xfrm>
          <a:prstGeom prst="flowChartDelay">
            <a:avLst/>
          </a:prstGeom>
          <a:solidFill>
            <a:srgbClr val="434343"/>
          </a:solidFill>
          <a:ln>
            <a:noFill/>
          </a:ln>
        </p:spPr>
        <p:txBody>
          <a:bodyPr lIns="121900" tIns="121900" rIns="121900" bIns="121900" anchor="ctr" anchorCtr="0">
            <a:noAutofit/>
          </a:bodyPr>
          <a:lstStyle/>
          <a:p>
            <a:pPr lvl="0">
              <a:spcBef>
                <a:spcPts val="0"/>
              </a:spcBef>
              <a:buNone/>
            </a:pPr>
            <a:endParaRPr sz="2400"/>
          </a:p>
        </p:txBody>
      </p:sp>
      <p:sp>
        <p:nvSpPr>
          <p:cNvPr id="87" name="Shape 87"/>
          <p:cNvSpPr/>
          <p:nvPr/>
        </p:nvSpPr>
        <p:spPr>
          <a:xfrm>
            <a:off x="8735565" y="0"/>
            <a:ext cx="3456400" cy="2322000"/>
          </a:xfrm>
          <a:prstGeom prst="rect">
            <a:avLst/>
          </a:prstGeom>
          <a:solidFill>
            <a:srgbClr val="434343"/>
          </a:solidFill>
          <a:ln>
            <a:noFill/>
          </a:ln>
        </p:spPr>
        <p:txBody>
          <a:bodyPr lIns="121900" tIns="121900" rIns="121900" bIns="121900" anchor="ctr" anchorCtr="0">
            <a:noAutofit/>
          </a:bodyPr>
          <a:lstStyle/>
          <a:p>
            <a:pPr lvl="0">
              <a:spcBef>
                <a:spcPts val="0"/>
              </a:spcBef>
              <a:buNone/>
            </a:pPr>
            <a:endParaRPr sz="2400"/>
          </a:p>
        </p:txBody>
      </p:sp>
      <p:sp>
        <p:nvSpPr>
          <p:cNvPr id="88" name="Shape 88"/>
          <p:cNvSpPr txBox="1">
            <a:spLocks noGrp="1"/>
          </p:cNvSpPr>
          <p:nvPr>
            <p:ph type="title"/>
          </p:nvPr>
        </p:nvSpPr>
        <p:spPr>
          <a:xfrm>
            <a:off x="432633" y="197633"/>
            <a:ext cx="4746000" cy="1831600"/>
          </a:xfrm>
          <a:prstGeom prst="rect">
            <a:avLst/>
          </a:prstGeom>
          <a:noFill/>
        </p:spPr>
        <p:txBody>
          <a:bodyPr lIns="91425" tIns="91425" rIns="91425" bIns="91425" anchor="b" anchorCtr="0"/>
          <a:lstStyle>
            <a:lvl1pPr lvl="0" algn="l" rtl="0">
              <a:lnSpc>
                <a:spcPct val="100000"/>
              </a:lnSpc>
              <a:spcBef>
                <a:spcPts val="0"/>
              </a:spcBef>
              <a:spcAft>
                <a:spcPts val="0"/>
              </a:spcAft>
              <a:buNone/>
              <a:defRPr sz="3733" b="1">
                <a:solidFill>
                  <a:srgbClr val="FFFFFF"/>
                </a:solidFill>
              </a:defRPr>
            </a:lvl1pPr>
            <a:lvl2pPr lvl="1" algn="l" rtl="0">
              <a:lnSpc>
                <a:spcPct val="100000"/>
              </a:lnSpc>
              <a:spcBef>
                <a:spcPts val="0"/>
              </a:spcBef>
              <a:spcAft>
                <a:spcPts val="0"/>
              </a:spcAft>
              <a:buNone/>
              <a:defRPr sz="3733" b="1">
                <a:solidFill>
                  <a:srgbClr val="FFFFFF"/>
                </a:solidFill>
              </a:defRPr>
            </a:lvl2pPr>
            <a:lvl3pPr lvl="2" algn="l" rtl="0">
              <a:lnSpc>
                <a:spcPct val="100000"/>
              </a:lnSpc>
              <a:spcBef>
                <a:spcPts val="0"/>
              </a:spcBef>
              <a:spcAft>
                <a:spcPts val="0"/>
              </a:spcAft>
              <a:buNone/>
              <a:defRPr sz="3733" b="1">
                <a:solidFill>
                  <a:srgbClr val="FFFFFF"/>
                </a:solidFill>
              </a:defRPr>
            </a:lvl3pPr>
            <a:lvl4pPr lvl="3" algn="l" rtl="0">
              <a:lnSpc>
                <a:spcPct val="100000"/>
              </a:lnSpc>
              <a:spcBef>
                <a:spcPts val="0"/>
              </a:spcBef>
              <a:spcAft>
                <a:spcPts val="0"/>
              </a:spcAft>
              <a:buNone/>
              <a:defRPr sz="3733" b="1">
                <a:solidFill>
                  <a:srgbClr val="FFFFFF"/>
                </a:solidFill>
              </a:defRPr>
            </a:lvl4pPr>
            <a:lvl5pPr lvl="4" algn="l" rtl="0">
              <a:lnSpc>
                <a:spcPct val="100000"/>
              </a:lnSpc>
              <a:spcBef>
                <a:spcPts val="0"/>
              </a:spcBef>
              <a:spcAft>
                <a:spcPts val="0"/>
              </a:spcAft>
              <a:buNone/>
              <a:defRPr sz="3733" b="1">
                <a:solidFill>
                  <a:srgbClr val="FFFFFF"/>
                </a:solidFill>
              </a:defRPr>
            </a:lvl5pPr>
            <a:lvl6pPr lvl="5" algn="l" rtl="0">
              <a:lnSpc>
                <a:spcPct val="100000"/>
              </a:lnSpc>
              <a:spcBef>
                <a:spcPts val="0"/>
              </a:spcBef>
              <a:spcAft>
                <a:spcPts val="0"/>
              </a:spcAft>
              <a:buNone/>
              <a:defRPr sz="3733" b="1">
                <a:solidFill>
                  <a:srgbClr val="FFFFFF"/>
                </a:solidFill>
              </a:defRPr>
            </a:lvl6pPr>
            <a:lvl7pPr lvl="6" algn="l" rtl="0">
              <a:lnSpc>
                <a:spcPct val="100000"/>
              </a:lnSpc>
              <a:spcBef>
                <a:spcPts val="0"/>
              </a:spcBef>
              <a:spcAft>
                <a:spcPts val="0"/>
              </a:spcAft>
              <a:buNone/>
              <a:defRPr sz="3733" b="1">
                <a:solidFill>
                  <a:srgbClr val="FFFFFF"/>
                </a:solidFill>
              </a:defRPr>
            </a:lvl7pPr>
            <a:lvl8pPr lvl="7" algn="l" rtl="0">
              <a:lnSpc>
                <a:spcPct val="100000"/>
              </a:lnSpc>
              <a:spcBef>
                <a:spcPts val="0"/>
              </a:spcBef>
              <a:spcAft>
                <a:spcPts val="0"/>
              </a:spcAft>
              <a:buNone/>
              <a:defRPr sz="3733" b="1">
                <a:solidFill>
                  <a:srgbClr val="FFFFFF"/>
                </a:solidFill>
              </a:defRPr>
            </a:lvl8pPr>
            <a:lvl9pPr lvl="8" algn="l" rtl="0">
              <a:lnSpc>
                <a:spcPct val="100000"/>
              </a:lnSpc>
              <a:spcBef>
                <a:spcPts val="0"/>
              </a:spcBef>
              <a:spcAft>
                <a:spcPts val="0"/>
              </a:spcAft>
              <a:buNone/>
              <a:defRPr sz="3733" b="1">
                <a:solidFill>
                  <a:srgbClr val="FFFFFF"/>
                </a:solidFill>
              </a:defRPr>
            </a:lvl9pPr>
          </a:lstStyle>
          <a:p>
            <a:endParaRPr/>
          </a:p>
        </p:txBody>
      </p:sp>
      <p:sp>
        <p:nvSpPr>
          <p:cNvPr id="89" name="Shape 89"/>
          <p:cNvSpPr txBox="1">
            <a:spLocks noGrp="1"/>
          </p:cNvSpPr>
          <p:nvPr>
            <p:ph type="body" idx="1"/>
          </p:nvPr>
        </p:nvSpPr>
        <p:spPr>
          <a:xfrm>
            <a:off x="432633" y="2560600"/>
            <a:ext cx="11326400" cy="3605600"/>
          </a:xfrm>
          <a:prstGeom prst="rect">
            <a:avLst/>
          </a:prstGeom>
          <a:noFill/>
        </p:spPr>
        <p:txBody>
          <a:bodyPr lIns="91425" tIns="91425" rIns="91425" bIns="91425" anchor="t" anchorCtr="0"/>
          <a:lstStyle>
            <a:lvl1pPr lvl="0" algn="l" rtl="0">
              <a:lnSpc>
                <a:spcPct val="115000"/>
              </a:lnSpc>
              <a:spcBef>
                <a:spcPts val="0"/>
              </a:spcBef>
              <a:spcAft>
                <a:spcPts val="2133"/>
              </a:spcAft>
              <a:buClr>
                <a:srgbClr val="616161"/>
              </a:buClr>
              <a:buSzPct val="100000"/>
              <a:defRPr sz="2400">
                <a:solidFill>
                  <a:srgbClr val="616161"/>
                </a:solidFill>
              </a:defRPr>
            </a:lvl1pPr>
            <a:lvl2pPr lvl="1" algn="l" rtl="0">
              <a:lnSpc>
                <a:spcPct val="115000"/>
              </a:lnSpc>
              <a:spcBef>
                <a:spcPts val="0"/>
              </a:spcBef>
              <a:spcAft>
                <a:spcPts val="2133"/>
              </a:spcAft>
              <a:buClr>
                <a:srgbClr val="616161"/>
              </a:buClr>
              <a:defRPr sz="1867">
                <a:solidFill>
                  <a:srgbClr val="616161"/>
                </a:solidFill>
              </a:defRPr>
            </a:lvl2pPr>
            <a:lvl3pPr lvl="2" algn="l" rtl="0">
              <a:lnSpc>
                <a:spcPct val="115000"/>
              </a:lnSpc>
              <a:spcBef>
                <a:spcPts val="0"/>
              </a:spcBef>
              <a:spcAft>
                <a:spcPts val="2133"/>
              </a:spcAft>
              <a:buClr>
                <a:srgbClr val="616161"/>
              </a:buClr>
              <a:defRPr sz="1867">
                <a:solidFill>
                  <a:srgbClr val="616161"/>
                </a:solidFill>
              </a:defRPr>
            </a:lvl3pPr>
            <a:lvl4pPr lvl="3" algn="l" rtl="0">
              <a:lnSpc>
                <a:spcPct val="115000"/>
              </a:lnSpc>
              <a:spcBef>
                <a:spcPts val="0"/>
              </a:spcBef>
              <a:spcAft>
                <a:spcPts val="2133"/>
              </a:spcAft>
              <a:buClr>
                <a:srgbClr val="616161"/>
              </a:buClr>
              <a:defRPr sz="1867">
                <a:solidFill>
                  <a:srgbClr val="616161"/>
                </a:solidFill>
              </a:defRPr>
            </a:lvl4pPr>
            <a:lvl5pPr lvl="4" algn="l" rtl="0">
              <a:lnSpc>
                <a:spcPct val="115000"/>
              </a:lnSpc>
              <a:spcBef>
                <a:spcPts val="0"/>
              </a:spcBef>
              <a:spcAft>
                <a:spcPts val="2133"/>
              </a:spcAft>
              <a:buClr>
                <a:srgbClr val="616161"/>
              </a:buClr>
              <a:defRPr sz="1867">
                <a:solidFill>
                  <a:srgbClr val="616161"/>
                </a:solidFill>
              </a:defRPr>
            </a:lvl5pPr>
            <a:lvl6pPr lvl="5" algn="l" rtl="0">
              <a:lnSpc>
                <a:spcPct val="115000"/>
              </a:lnSpc>
              <a:spcBef>
                <a:spcPts val="0"/>
              </a:spcBef>
              <a:spcAft>
                <a:spcPts val="2133"/>
              </a:spcAft>
              <a:buClr>
                <a:srgbClr val="616161"/>
              </a:buClr>
              <a:defRPr sz="1867">
                <a:solidFill>
                  <a:srgbClr val="616161"/>
                </a:solidFill>
              </a:defRPr>
            </a:lvl6pPr>
            <a:lvl7pPr lvl="6" algn="l" rtl="0">
              <a:lnSpc>
                <a:spcPct val="115000"/>
              </a:lnSpc>
              <a:spcBef>
                <a:spcPts val="0"/>
              </a:spcBef>
              <a:spcAft>
                <a:spcPts val="2133"/>
              </a:spcAft>
              <a:buClr>
                <a:srgbClr val="616161"/>
              </a:buClr>
              <a:defRPr sz="1867">
                <a:solidFill>
                  <a:srgbClr val="616161"/>
                </a:solidFill>
              </a:defRPr>
            </a:lvl7pPr>
            <a:lvl8pPr lvl="7" algn="l" rtl="0">
              <a:lnSpc>
                <a:spcPct val="115000"/>
              </a:lnSpc>
              <a:spcBef>
                <a:spcPts val="0"/>
              </a:spcBef>
              <a:spcAft>
                <a:spcPts val="2133"/>
              </a:spcAft>
              <a:buClr>
                <a:srgbClr val="616161"/>
              </a:buClr>
              <a:defRPr sz="1867">
                <a:solidFill>
                  <a:srgbClr val="616161"/>
                </a:solidFill>
              </a:defRPr>
            </a:lvl8pPr>
            <a:lvl9pPr lvl="8" algn="l" rtl="0">
              <a:lnSpc>
                <a:spcPct val="115000"/>
              </a:lnSpc>
              <a:spcBef>
                <a:spcPts val="0"/>
              </a:spcBef>
              <a:spcAft>
                <a:spcPts val="2133"/>
              </a:spcAft>
              <a:buClr>
                <a:srgbClr val="616161"/>
              </a:buClr>
              <a:defRPr sz="1867">
                <a:solidFill>
                  <a:srgbClr val="61616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a:noFill/>
        </p:spPr>
        <p:txBody>
          <a:bodyPr lIns="91425" tIns="91425" rIns="91425" bIns="91425" anchor="ctr" anchorCtr="0">
            <a:noAutofit/>
          </a:bodyPr>
          <a:lstStyle/>
          <a:p>
            <a:fld id="{00000000-1234-1234-1234-123412341234}" type="slidenum">
              <a:rPr lang="en" sz="1333" smtClean="0">
                <a:solidFill>
                  <a:srgbClr val="616161"/>
                </a:solidFill>
              </a:rPr>
              <a:pPr/>
              <a:t>‹#›</a:t>
            </a:fld>
            <a:endParaRPr lang="en" sz="1333">
              <a:solidFill>
                <a:srgbClr val="616161"/>
              </a:solidFill>
            </a:endParaRPr>
          </a:p>
        </p:txBody>
      </p:sp>
    </p:spTree>
    <p:extLst>
      <p:ext uri="{BB962C8B-B14F-4D97-AF65-F5344CB8AC3E}">
        <p14:creationId xmlns:p14="http://schemas.microsoft.com/office/powerpoint/2010/main" val="2513265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Custom layout 7">
    <p:spTree>
      <p:nvGrpSpPr>
        <p:cNvPr id="1" name="Shape 91"/>
        <p:cNvGrpSpPr/>
        <p:nvPr/>
      </p:nvGrpSpPr>
      <p:grpSpPr>
        <a:xfrm>
          <a:off x="0" y="0"/>
          <a:ext cx="0" cy="0"/>
          <a:chOff x="0" y="0"/>
          <a:chExt cx="0" cy="0"/>
        </a:xfrm>
      </p:grpSpPr>
      <p:sp>
        <p:nvSpPr>
          <p:cNvPr id="92" name="Shape 92"/>
          <p:cNvSpPr/>
          <p:nvPr/>
        </p:nvSpPr>
        <p:spPr>
          <a:xfrm>
            <a:off x="0" y="0"/>
            <a:ext cx="12192000" cy="6858000"/>
          </a:xfrm>
          <a:prstGeom prst="rect">
            <a:avLst/>
          </a:prstGeom>
          <a:solidFill>
            <a:schemeClr val="lt1"/>
          </a:solidFill>
          <a:ln>
            <a:noFill/>
          </a:ln>
        </p:spPr>
        <p:txBody>
          <a:bodyPr lIns="121900" tIns="121900" rIns="121900" bIns="121900" anchor="ctr" anchorCtr="0">
            <a:noAutofit/>
          </a:bodyPr>
          <a:lstStyle/>
          <a:p>
            <a:pPr lvl="0">
              <a:spcBef>
                <a:spcPts val="0"/>
              </a:spcBef>
              <a:buNone/>
            </a:pPr>
            <a:endParaRPr sz="2400"/>
          </a:p>
        </p:txBody>
      </p:sp>
      <p:sp>
        <p:nvSpPr>
          <p:cNvPr id="93" name="Shape 93"/>
          <p:cNvSpPr txBox="1">
            <a:spLocks noGrp="1"/>
          </p:cNvSpPr>
          <p:nvPr>
            <p:ph type="sldNum" idx="12"/>
          </p:nvPr>
        </p:nvSpPr>
        <p:spPr>
          <a:xfrm>
            <a:off x="11296609" y="6217621"/>
            <a:ext cx="731600" cy="524800"/>
          </a:xfrm>
          <a:prstGeom prst="rect">
            <a:avLst/>
          </a:prstGeom>
          <a:noFill/>
        </p:spPr>
        <p:txBody>
          <a:bodyPr lIns="91425" tIns="91425" rIns="91425" bIns="91425" anchor="ctr" anchorCtr="0">
            <a:noAutofit/>
          </a:bodyPr>
          <a:lstStyle/>
          <a:p>
            <a:fld id="{00000000-1234-1234-1234-123412341234}" type="slidenum">
              <a:rPr lang="en" sz="1333" smtClean="0">
                <a:solidFill>
                  <a:srgbClr val="212121"/>
                </a:solidFill>
              </a:rPr>
              <a:pPr/>
              <a:t>‹#›</a:t>
            </a:fld>
            <a:endParaRPr lang="en" sz="1333">
              <a:solidFill>
                <a:srgbClr val="212121"/>
              </a:solidFill>
            </a:endParaRPr>
          </a:p>
        </p:txBody>
      </p:sp>
      <p:sp>
        <p:nvSpPr>
          <p:cNvPr id="94" name="Shape 94"/>
          <p:cNvSpPr txBox="1">
            <a:spLocks noGrp="1"/>
          </p:cNvSpPr>
          <p:nvPr>
            <p:ph type="title"/>
          </p:nvPr>
        </p:nvSpPr>
        <p:spPr>
          <a:xfrm>
            <a:off x="697665" y="2031633"/>
            <a:ext cx="4637200" cy="1851600"/>
          </a:xfrm>
          <a:prstGeom prst="rect">
            <a:avLst/>
          </a:prstGeom>
          <a:noFill/>
        </p:spPr>
        <p:txBody>
          <a:bodyPr lIns="91425" tIns="91425" rIns="91425" bIns="91425" anchor="b" anchorCtr="0"/>
          <a:lstStyle>
            <a:lvl1pPr lvl="0" algn="l" rtl="0">
              <a:lnSpc>
                <a:spcPct val="100000"/>
              </a:lnSpc>
              <a:spcBef>
                <a:spcPts val="0"/>
              </a:spcBef>
              <a:spcAft>
                <a:spcPts val="0"/>
              </a:spcAft>
              <a:buClr>
                <a:srgbClr val="FFFFFF"/>
              </a:buClr>
              <a:buSzPct val="100000"/>
              <a:buNone/>
              <a:defRPr sz="4000" b="1">
                <a:solidFill>
                  <a:srgbClr val="FFFFFF"/>
                </a:solidFill>
              </a:defRPr>
            </a:lvl1pPr>
            <a:lvl2pPr lvl="1" algn="l" rtl="0">
              <a:lnSpc>
                <a:spcPct val="100000"/>
              </a:lnSpc>
              <a:spcBef>
                <a:spcPts val="0"/>
              </a:spcBef>
              <a:spcAft>
                <a:spcPts val="0"/>
              </a:spcAft>
              <a:buClr>
                <a:srgbClr val="FFFFFF"/>
              </a:buClr>
              <a:buSzPct val="100000"/>
              <a:buNone/>
              <a:defRPr sz="4000" b="1">
                <a:solidFill>
                  <a:srgbClr val="FFFFFF"/>
                </a:solidFill>
              </a:defRPr>
            </a:lvl2pPr>
            <a:lvl3pPr lvl="2" algn="l" rtl="0">
              <a:lnSpc>
                <a:spcPct val="100000"/>
              </a:lnSpc>
              <a:spcBef>
                <a:spcPts val="0"/>
              </a:spcBef>
              <a:spcAft>
                <a:spcPts val="0"/>
              </a:spcAft>
              <a:buClr>
                <a:srgbClr val="FFFFFF"/>
              </a:buClr>
              <a:buSzPct val="100000"/>
              <a:buNone/>
              <a:defRPr sz="4000" b="1">
                <a:solidFill>
                  <a:srgbClr val="FFFFFF"/>
                </a:solidFill>
              </a:defRPr>
            </a:lvl3pPr>
            <a:lvl4pPr lvl="3" algn="l" rtl="0">
              <a:lnSpc>
                <a:spcPct val="100000"/>
              </a:lnSpc>
              <a:spcBef>
                <a:spcPts val="0"/>
              </a:spcBef>
              <a:spcAft>
                <a:spcPts val="0"/>
              </a:spcAft>
              <a:buClr>
                <a:srgbClr val="FFFFFF"/>
              </a:buClr>
              <a:buSzPct val="100000"/>
              <a:buNone/>
              <a:defRPr sz="4000" b="1">
                <a:solidFill>
                  <a:srgbClr val="FFFFFF"/>
                </a:solidFill>
              </a:defRPr>
            </a:lvl4pPr>
            <a:lvl5pPr lvl="4" algn="l" rtl="0">
              <a:lnSpc>
                <a:spcPct val="100000"/>
              </a:lnSpc>
              <a:spcBef>
                <a:spcPts val="0"/>
              </a:spcBef>
              <a:spcAft>
                <a:spcPts val="0"/>
              </a:spcAft>
              <a:buClr>
                <a:srgbClr val="FFFFFF"/>
              </a:buClr>
              <a:buSzPct val="100000"/>
              <a:buNone/>
              <a:defRPr sz="4000" b="1">
                <a:solidFill>
                  <a:srgbClr val="FFFFFF"/>
                </a:solidFill>
              </a:defRPr>
            </a:lvl5pPr>
            <a:lvl6pPr lvl="5" algn="l" rtl="0">
              <a:lnSpc>
                <a:spcPct val="100000"/>
              </a:lnSpc>
              <a:spcBef>
                <a:spcPts val="0"/>
              </a:spcBef>
              <a:spcAft>
                <a:spcPts val="0"/>
              </a:spcAft>
              <a:buClr>
                <a:srgbClr val="FFFFFF"/>
              </a:buClr>
              <a:buSzPct val="100000"/>
              <a:buNone/>
              <a:defRPr sz="4000" b="1">
                <a:solidFill>
                  <a:srgbClr val="FFFFFF"/>
                </a:solidFill>
              </a:defRPr>
            </a:lvl6pPr>
            <a:lvl7pPr lvl="6" algn="l" rtl="0">
              <a:lnSpc>
                <a:spcPct val="100000"/>
              </a:lnSpc>
              <a:spcBef>
                <a:spcPts val="0"/>
              </a:spcBef>
              <a:spcAft>
                <a:spcPts val="0"/>
              </a:spcAft>
              <a:buClr>
                <a:srgbClr val="FFFFFF"/>
              </a:buClr>
              <a:buSzPct val="100000"/>
              <a:buNone/>
              <a:defRPr sz="4000" b="1">
                <a:solidFill>
                  <a:srgbClr val="FFFFFF"/>
                </a:solidFill>
              </a:defRPr>
            </a:lvl7pPr>
            <a:lvl8pPr lvl="7" algn="l" rtl="0">
              <a:lnSpc>
                <a:spcPct val="100000"/>
              </a:lnSpc>
              <a:spcBef>
                <a:spcPts val="0"/>
              </a:spcBef>
              <a:spcAft>
                <a:spcPts val="0"/>
              </a:spcAft>
              <a:buClr>
                <a:srgbClr val="FFFFFF"/>
              </a:buClr>
              <a:buSzPct val="100000"/>
              <a:buNone/>
              <a:defRPr sz="4000" b="1">
                <a:solidFill>
                  <a:srgbClr val="FFFFFF"/>
                </a:solidFill>
              </a:defRPr>
            </a:lvl8pPr>
            <a:lvl9pPr lvl="8" algn="l" rtl="0">
              <a:lnSpc>
                <a:spcPct val="100000"/>
              </a:lnSpc>
              <a:spcBef>
                <a:spcPts val="0"/>
              </a:spcBef>
              <a:spcAft>
                <a:spcPts val="0"/>
              </a:spcAft>
              <a:buClr>
                <a:srgbClr val="FFFFFF"/>
              </a:buClr>
              <a:buSzPct val="100000"/>
              <a:buNone/>
              <a:defRPr sz="4000" b="1">
                <a:solidFill>
                  <a:srgbClr val="FFFFFF"/>
                </a:solidFill>
              </a:defRPr>
            </a:lvl9pPr>
          </a:lstStyle>
          <a:p>
            <a:endParaRPr/>
          </a:p>
        </p:txBody>
      </p:sp>
      <p:sp>
        <p:nvSpPr>
          <p:cNvPr id="95" name="Shape 95"/>
          <p:cNvSpPr txBox="1">
            <a:spLocks noGrp="1"/>
          </p:cNvSpPr>
          <p:nvPr>
            <p:ph type="body" idx="1"/>
          </p:nvPr>
        </p:nvSpPr>
        <p:spPr>
          <a:xfrm>
            <a:off x="697767" y="4027033"/>
            <a:ext cx="4637200" cy="2046400"/>
          </a:xfrm>
          <a:prstGeom prst="rect">
            <a:avLst/>
          </a:prstGeom>
          <a:noFill/>
        </p:spPr>
        <p:txBody>
          <a:bodyPr lIns="91425" tIns="91425" rIns="91425" bIns="91425" anchor="t" anchorCtr="0"/>
          <a:lstStyle>
            <a:lvl1pPr lvl="0" algn="l" rtl="0">
              <a:lnSpc>
                <a:spcPct val="115000"/>
              </a:lnSpc>
              <a:spcBef>
                <a:spcPts val="0"/>
              </a:spcBef>
              <a:spcAft>
                <a:spcPts val="2133"/>
              </a:spcAft>
              <a:buClr>
                <a:srgbClr val="FFFFFF"/>
              </a:buClr>
              <a:buSzPct val="100000"/>
              <a:defRPr sz="2133">
                <a:solidFill>
                  <a:srgbClr val="FFFFFF"/>
                </a:solidFill>
              </a:defRPr>
            </a:lvl1pPr>
            <a:lvl2pPr lvl="1" algn="l" rtl="0">
              <a:lnSpc>
                <a:spcPct val="115000"/>
              </a:lnSpc>
              <a:spcBef>
                <a:spcPts val="0"/>
              </a:spcBef>
              <a:spcAft>
                <a:spcPts val="2133"/>
              </a:spcAft>
              <a:buClr>
                <a:srgbClr val="FFFFFF"/>
              </a:buClr>
              <a:defRPr sz="1867">
                <a:solidFill>
                  <a:srgbClr val="FFFFFF"/>
                </a:solidFill>
              </a:defRPr>
            </a:lvl2pPr>
            <a:lvl3pPr lvl="2" algn="l" rtl="0">
              <a:lnSpc>
                <a:spcPct val="115000"/>
              </a:lnSpc>
              <a:spcBef>
                <a:spcPts val="0"/>
              </a:spcBef>
              <a:spcAft>
                <a:spcPts val="2133"/>
              </a:spcAft>
              <a:buClr>
                <a:srgbClr val="FFFFFF"/>
              </a:buClr>
              <a:defRPr sz="1867">
                <a:solidFill>
                  <a:srgbClr val="FFFFFF"/>
                </a:solidFill>
              </a:defRPr>
            </a:lvl3pPr>
            <a:lvl4pPr lvl="3" algn="l" rtl="0">
              <a:lnSpc>
                <a:spcPct val="115000"/>
              </a:lnSpc>
              <a:spcBef>
                <a:spcPts val="0"/>
              </a:spcBef>
              <a:spcAft>
                <a:spcPts val="2133"/>
              </a:spcAft>
              <a:buClr>
                <a:srgbClr val="FFFFFF"/>
              </a:buClr>
              <a:defRPr sz="1867">
                <a:solidFill>
                  <a:srgbClr val="FFFFFF"/>
                </a:solidFill>
              </a:defRPr>
            </a:lvl4pPr>
            <a:lvl5pPr lvl="4" algn="l" rtl="0">
              <a:lnSpc>
                <a:spcPct val="115000"/>
              </a:lnSpc>
              <a:spcBef>
                <a:spcPts val="0"/>
              </a:spcBef>
              <a:spcAft>
                <a:spcPts val="2133"/>
              </a:spcAft>
              <a:buClr>
                <a:srgbClr val="FFFFFF"/>
              </a:buClr>
              <a:defRPr sz="1867">
                <a:solidFill>
                  <a:srgbClr val="FFFFFF"/>
                </a:solidFill>
              </a:defRPr>
            </a:lvl5pPr>
            <a:lvl6pPr lvl="5" algn="l" rtl="0">
              <a:lnSpc>
                <a:spcPct val="115000"/>
              </a:lnSpc>
              <a:spcBef>
                <a:spcPts val="0"/>
              </a:spcBef>
              <a:spcAft>
                <a:spcPts val="2133"/>
              </a:spcAft>
              <a:buClr>
                <a:srgbClr val="FFFFFF"/>
              </a:buClr>
              <a:defRPr sz="1867">
                <a:solidFill>
                  <a:srgbClr val="FFFFFF"/>
                </a:solidFill>
              </a:defRPr>
            </a:lvl6pPr>
            <a:lvl7pPr lvl="6" algn="l" rtl="0">
              <a:lnSpc>
                <a:spcPct val="115000"/>
              </a:lnSpc>
              <a:spcBef>
                <a:spcPts val="0"/>
              </a:spcBef>
              <a:spcAft>
                <a:spcPts val="2133"/>
              </a:spcAft>
              <a:buClr>
                <a:srgbClr val="FFFFFF"/>
              </a:buClr>
              <a:defRPr sz="1867">
                <a:solidFill>
                  <a:srgbClr val="FFFFFF"/>
                </a:solidFill>
              </a:defRPr>
            </a:lvl7pPr>
            <a:lvl8pPr lvl="7" algn="l" rtl="0">
              <a:lnSpc>
                <a:spcPct val="115000"/>
              </a:lnSpc>
              <a:spcBef>
                <a:spcPts val="0"/>
              </a:spcBef>
              <a:spcAft>
                <a:spcPts val="2133"/>
              </a:spcAft>
              <a:buClr>
                <a:srgbClr val="FFFFFF"/>
              </a:buClr>
              <a:defRPr sz="1867">
                <a:solidFill>
                  <a:srgbClr val="FFFFFF"/>
                </a:solidFill>
              </a:defRPr>
            </a:lvl8pPr>
            <a:lvl9pPr lvl="8" algn="l" rtl="0">
              <a:lnSpc>
                <a:spcPct val="115000"/>
              </a:lnSpc>
              <a:spcBef>
                <a:spcPts val="0"/>
              </a:spcBef>
              <a:spcAft>
                <a:spcPts val="2133"/>
              </a:spcAft>
              <a:buClr>
                <a:srgbClr val="FFFFFF"/>
              </a:buClr>
              <a:defRPr sz="1867">
                <a:solidFill>
                  <a:srgbClr val="FFFFFF"/>
                </a:solidFill>
              </a:defRPr>
            </a:lvl9pPr>
          </a:lstStyle>
          <a:p>
            <a:endParaRPr/>
          </a:p>
        </p:txBody>
      </p:sp>
    </p:spTree>
    <p:extLst>
      <p:ext uri="{BB962C8B-B14F-4D97-AF65-F5344CB8AC3E}">
        <p14:creationId xmlns:p14="http://schemas.microsoft.com/office/powerpoint/2010/main" val="185898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Custom layout 5">
    <p:spTree>
      <p:nvGrpSpPr>
        <p:cNvPr id="1" name="Shape 96"/>
        <p:cNvGrpSpPr/>
        <p:nvPr/>
      </p:nvGrpSpPr>
      <p:grpSpPr>
        <a:xfrm>
          <a:off x="0" y="0"/>
          <a:ext cx="0" cy="0"/>
          <a:chOff x="0" y="0"/>
          <a:chExt cx="0" cy="0"/>
        </a:xfrm>
      </p:grpSpPr>
      <p:sp>
        <p:nvSpPr>
          <p:cNvPr id="97" name="Shape 97"/>
          <p:cNvSpPr/>
          <p:nvPr/>
        </p:nvSpPr>
        <p:spPr>
          <a:xfrm>
            <a:off x="4063533" y="0"/>
            <a:ext cx="8128400" cy="6858000"/>
          </a:xfrm>
          <a:prstGeom prst="rect">
            <a:avLst/>
          </a:prstGeom>
          <a:solidFill>
            <a:srgbClr val="FFFFFF"/>
          </a:solidFill>
          <a:ln>
            <a:noFill/>
          </a:ln>
        </p:spPr>
        <p:txBody>
          <a:bodyPr lIns="121897" tIns="121897" rIns="121897" bIns="121897" anchor="ctr" anchorCtr="0">
            <a:noAutofit/>
          </a:bodyPr>
          <a:lstStyle/>
          <a:p>
            <a:pPr lvl="0">
              <a:spcBef>
                <a:spcPts val="0"/>
              </a:spcBef>
              <a:buNone/>
            </a:pPr>
            <a:endParaRPr/>
          </a:p>
        </p:txBody>
      </p:sp>
      <p:sp>
        <p:nvSpPr>
          <p:cNvPr id="98" name="Shape 98"/>
          <p:cNvSpPr/>
          <p:nvPr/>
        </p:nvSpPr>
        <p:spPr>
          <a:xfrm>
            <a:off x="0" y="0"/>
            <a:ext cx="12192000" cy="6858000"/>
          </a:xfrm>
          <a:prstGeom prst="rect">
            <a:avLst/>
          </a:prstGeom>
          <a:solidFill>
            <a:srgbClr val="FFFFFF"/>
          </a:solidFill>
          <a:ln>
            <a:noFill/>
          </a:ln>
        </p:spPr>
        <p:txBody>
          <a:bodyPr lIns="121897" tIns="121897" rIns="121897" bIns="121897" anchor="ctr" anchorCtr="0">
            <a:noAutofit/>
          </a:bodyPr>
          <a:lstStyle/>
          <a:p>
            <a:pPr lvl="0">
              <a:spcBef>
                <a:spcPts val="0"/>
              </a:spcBef>
              <a:buNone/>
            </a:pPr>
            <a:endParaRPr/>
          </a:p>
        </p:txBody>
      </p:sp>
      <p:grpSp>
        <p:nvGrpSpPr>
          <p:cNvPr id="99" name="Shape 99"/>
          <p:cNvGrpSpPr/>
          <p:nvPr/>
        </p:nvGrpSpPr>
        <p:grpSpPr>
          <a:xfrm>
            <a:off x="6" y="6285197"/>
            <a:ext cx="4063897" cy="572800"/>
            <a:chOff x="-72" y="4713898"/>
            <a:chExt cx="3047923" cy="429600"/>
          </a:xfrm>
        </p:grpSpPr>
        <p:sp>
          <p:nvSpPr>
            <p:cNvPr id="100" name="Shape 100"/>
            <p:cNvSpPr/>
            <p:nvPr/>
          </p:nvSpPr>
          <p:spPr>
            <a:xfrm rot="-5400000">
              <a:off x="2452050" y="4547698"/>
              <a:ext cx="429600" cy="762000"/>
            </a:xfrm>
            <a:prstGeom prst="rtTriangle">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rot="-5400000">
              <a:off x="928118" y="4547698"/>
              <a:ext cx="429600" cy="762000"/>
            </a:xfrm>
            <a:prstGeom prst="rtTriangle">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5400000" flipH="1">
              <a:off x="1689952" y="4547698"/>
              <a:ext cx="429600" cy="762000"/>
            </a:xfrm>
            <a:prstGeom prst="rtTriangle">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5400000" flipH="1">
              <a:off x="166127" y="4547698"/>
              <a:ext cx="429600" cy="762000"/>
            </a:xfrm>
            <a:prstGeom prst="rtTriangle">
              <a:avLst/>
            </a:prstGeom>
            <a:solidFill>
              <a:srgbClr val="F3F3F3"/>
            </a:solidFill>
            <a:ln>
              <a:noFill/>
            </a:ln>
          </p:spPr>
          <p:txBody>
            <a:bodyPr lIns="91425" tIns="91425" rIns="91425" bIns="91425" anchor="ctr" anchorCtr="0">
              <a:noAutofit/>
            </a:bodyPr>
            <a:lstStyle/>
            <a:p>
              <a:pPr lvl="0">
                <a:spcBef>
                  <a:spcPts val="0"/>
                </a:spcBef>
                <a:buNone/>
              </a:pPr>
              <a:endParaRPr/>
            </a:p>
          </p:txBody>
        </p:sp>
      </p:grpSp>
      <p:sp>
        <p:nvSpPr>
          <p:cNvPr id="104" name="Shape 104"/>
          <p:cNvSpPr txBox="1">
            <a:spLocks noGrp="1"/>
          </p:cNvSpPr>
          <p:nvPr>
            <p:ph type="title"/>
          </p:nvPr>
        </p:nvSpPr>
        <p:spPr>
          <a:xfrm>
            <a:off x="247133" y="906167"/>
            <a:ext cx="3577600" cy="1390000"/>
          </a:xfrm>
          <a:prstGeom prst="rect">
            <a:avLst/>
          </a:prstGeom>
          <a:noFill/>
        </p:spPr>
        <p:txBody>
          <a:bodyPr lIns="121897" tIns="121897" rIns="121897" bIns="121897" anchor="b" anchorCtr="0"/>
          <a:lstStyle>
            <a:lvl1pPr lvl="0" algn="l">
              <a:lnSpc>
                <a:spcPct val="100000"/>
              </a:lnSpc>
              <a:spcBef>
                <a:spcPts val="0"/>
              </a:spcBef>
              <a:spcAft>
                <a:spcPts val="0"/>
              </a:spcAft>
              <a:buNone/>
              <a:defRPr sz="3200" b="1">
                <a:solidFill>
                  <a:srgbClr val="212121"/>
                </a:solidFill>
              </a:defRPr>
            </a:lvl1pPr>
            <a:lvl2pPr lvl="1" algn="l">
              <a:lnSpc>
                <a:spcPct val="100000"/>
              </a:lnSpc>
              <a:spcBef>
                <a:spcPts val="0"/>
              </a:spcBef>
              <a:spcAft>
                <a:spcPts val="0"/>
              </a:spcAft>
              <a:buNone/>
              <a:defRPr sz="3200" b="1">
                <a:solidFill>
                  <a:srgbClr val="212121"/>
                </a:solidFill>
              </a:defRPr>
            </a:lvl2pPr>
            <a:lvl3pPr lvl="2" algn="l">
              <a:lnSpc>
                <a:spcPct val="100000"/>
              </a:lnSpc>
              <a:spcBef>
                <a:spcPts val="0"/>
              </a:spcBef>
              <a:spcAft>
                <a:spcPts val="0"/>
              </a:spcAft>
              <a:buNone/>
              <a:defRPr sz="3200" b="1">
                <a:solidFill>
                  <a:srgbClr val="212121"/>
                </a:solidFill>
              </a:defRPr>
            </a:lvl3pPr>
            <a:lvl4pPr lvl="3" algn="l">
              <a:lnSpc>
                <a:spcPct val="100000"/>
              </a:lnSpc>
              <a:spcBef>
                <a:spcPts val="0"/>
              </a:spcBef>
              <a:spcAft>
                <a:spcPts val="0"/>
              </a:spcAft>
              <a:buNone/>
              <a:defRPr sz="3200" b="1">
                <a:solidFill>
                  <a:srgbClr val="212121"/>
                </a:solidFill>
              </a:defRPr>
            </a:lvl4pPr>
            <a:lvl5pPr lvl="4" algn="l">
              <a:lnSpc>
                <a:spcPct val="100000"/>
              </a:lnSpc>
              <a:spcBef>
                <a:spcPts val="0"/>
              </a:spcBef>
              <a:spcAft>
                <a:spcPts val="0"/>
              </a:spcAft>
              <a:buNone/>
              <a:defRPr sz="3200" b="1">
                <a:solidFill>
                  <a:srgbClr val="212121"/>
                </a:solidFill>
              </a:defRPr>
            </a:lvl5pPr>
            <a:lvl6pPr lvl="5" algn="l">
              <a:lnSpc>
                <a:spcPct val="100000"/>
              </a:lnSpc>
              <a:spcBef>
                <a:spcPts val="0"/>
              </a:spcBef>
              <a:spcAft>
                <a:spcPts val="0"/>
              </a:spcAft>
              <a:buNone/>
              <a:defRPr sz="3200" b="1">
                <a:solidFill>
                  <a:srgbClr val="212121"/>
                </a:solidFill>
              </a:defRPr>
            </a:lvl6pPr>
            <a:lvl7pPr lvl="6" algn="l">
              <a:lnSpc>
                <a:spcPct val="100000"/>
              </a:lnSpc>
              <a:spcBef>
                <a:spcPts val="0"/>
              </a:spcBef>
              <a:spcAft>
                <a:spcPts val="0"/>
              </a:spcAft>
              <a:buNone/>
              <a:defRPr sz="3200" b="1">
                <a:solidFill>
                  <a:srgbClr val="212121"/>
                </a:solidFill>
              </a:defRPr>
            </a:lvl7pPr>
            <a:lvl8pPr lvl="7" algn="l">
              <a:lnSpc>
                <a:spcPct val="100000"/>
              </a:lnSpc>
              <a:spcBef>
                <a:spcPts val="0"/>
              </a:spcBef>
              <a:spcAft>
                <a:spcPts val="0"/>
              </a:spcAft>
              <a:buNone/>
              <a:defRPr sz="3200" b="1">
                <a:solidFill>
                  <a:srgbClr val="212121"/>
                </a:solidFill>
              </a:defRPr>
            </a:lvl8pPr>
            <a:lvl9pPr lvl="8" algn="l">
              <a:lnSpc>
                <a:spcPct val="100000"/>
              </a:lnSpc>
              <a:spcBef>
                <a:spcPts val="0"/>
              </a:spcBef>
              <a:spcAft>
                <a:spcPts val="0"/>
              </a:spcAft>
              <a:buNone/>
              <a:defRPr sz="3200" b="1">
                <a:solidFill>
                  <a:srgbClr val="212121"/>
                </a:solidFill>
              </a:defRPr>
            </a:lvl9pPr>
          </a:lstStyle>
          <a:p>
            <a:endParaRPr/>
          </a:p>
        </p:txBody>
      </p:sp>
      <p:sp>
        <p:nvSpPr>
          <p:cNvPr id="105" name="Shape 105"/>
          <p:cNvSpPr txBox="1">
            <a:spLocks noGrp="1"/>
          </p:cNvSpPr>
          <p:nvPr>
            <p:ph type="body" idx="1"/>
          </p:nvPr>
        </p:nvSpPr>
        <p:spPr>
          <a:xfrm>
            <a:off x="247133" y="2397733"/>
            <a:ext cx="3577600" cy="3386800"/>
          </a:xfrm>
          <a:prstGeom prst="rect">
            <a:avLst/>
          </a:prstGeom>
          <a:noFill/>
        </p:spPr>
        <p:txBody>
          <a:bodyPr lIns="121897" tIns="121897" rIns="121897" bIns="121897" anchor="t" anchorCtr="0"/>
          <a:lstStyle>
            <a:lvl1pPr lvl="0" algn="l">
              <a:lnSpc>
                <a:spcPct val="115000"/>
              </a:lnSpc>
              <a:spcBef>
                <a:spcPts val="0"/>
              </a:spcBef>
              <a:spcAft>
                <a:spcPts val="2133"/>
              </a:spcAft>
              <a:buClr>
                <a:srgbClr val="616161"/>
              </a:buClr>
              <a:buSzPct val="100000"/>
              <a:defRPr sz="2100">
                <a:solidFill>
                  <a:srgbClr val="616161"/>
                </a:solidFill>
              </a:defRPr>
            </a:lvl1pPr>
            <a:lvl2pPr lvl="1" algn="l">
              <a:lnSpc>
                <a:spcPct val="115000"/>
              </a:lnSpc>
              <a:spcBef>
                <a:spcPts val="0"/>
              </a:spcBef>
              <a:spcAft>
                <a:spcPts val="2133"/>
              </a:spcAft>
              <a:buClr>
                <a:srgbClr val="616161"/>
              </a:buClr>
              <a:defRPr sz="1900">
                <a:solidFill>
                  <a:srgbClr val="616161"/>
                </a:solidFill>
              </a:defRPr>
            </a:lvl2pPr>
            <a:lvl3pPr lvl="2" algn="l">
              <a:lnSpc>
                <a:spcPct val="115000"/>
              </a:lnSpc>
              <a:spcBef>
                <a:spcPts val="0"/>
              </a:spcBef>
              <a:spcAft>
                <a:spcPts val="2133"/>
              </a:spcAft>
              <a:buClr>
                <a:srgbClr val="616161"/>
              </a:buClr>
              <a:defRPr sz="1900">
                <a:solidFill>
                  <a:srgbClr val="616161"/>
                </a:solidFill>
              </a:defRPr>
            </a:lvl3pPr>
            <a:lvl4pPr lvl="3" algn="l">
              <a:lnSpc>
                <a:spcPct val="115000"/>
              </a:lnSpc>
              <a:spcBef>
                <a:spcPts val="0"/>
              </a:spcBef>
              <a:spcAft>
                <a:spcPts val="2133"/>
              </a:spcAft>
              <a:buClr>
                <a:srgbClr val="616161"/>
              </a:buClr>
              <a:defRPr sz="1900">
                <a:solidFill>
                  <a:srgbClr val="616161"/>
                </a:solidFill>
              </a:defRPr>
            </a:lvl4pPr>
            <a:lvl5pPr lvl="4" algn="l">
              <a:lnSpc>
                <a:spcPct val="115000"/>
              </a:lnSpc>
              <a:spcBef>
                <a:spcPts val="0"/>
              </a:spcBef>
              <a:spcAft>
                <a:spcPts val="2133"/>
              </a:spcAft>
              <a:buClr>
                <a:srgbClr val="616161"/>
              </a:buClr>
              <a:defRPr sz="1900">
                <a:solidFill>
                  <a:srgbClr val="616161"/>
                </a:solidFill>
              </a:defRPr>
            </a:lvl5pPr>
            <a:lvl6pPr lvl="5" algn="l">
              <a:lnSpc>
                <a:spcPct val="115000"/>
              </a:lnSpc>
              <a:spcBef>
                <a:spcPts val="0"/>
              </a:spcBef>
              <a:spcAft>
                <a:spcPts val="2133"/>
              </a:spcAft>
              <a:buClr>
                <a:srgbClr val="616161"/>
              </a:buClr>
              <a:defRPr sz="1900">
                <a:solidFill>
                  <a:srgbClr val="616161"/>
                </a:solidFill>
              </a:defRPr>
            </a:lvl6pPr>
            <a:lvl7pPr lvl="6" algn="l">
              <a:lnSpc>
                <a:spcPct val="115000"/>
              </a:lnSpc>
              <a:spcBef>
                <a:spcPts val="0"/>
              </a:spcBef>
              <a:spcAft>
                <a:spcPts val="2133"/>
              </a:spcAft>
              <a:buClr>
                <a:srgbClr val="616161"/>
              </a:buClr>
              <a:defRPr sz="1900">
                <a:solidFill>
                  <a:srgbClr val="616161"/>
                </a:solidFill>
              </a:defRPr>
            </a:lvl7pPr>
            <a:lvl8pPr lvl="7" algn="l">
              <a:lnSpc>
                <a:spcPct val="115000"/>
              </a:lnSpc>
              <a:spcBef>
                <a:spcPts val="0"/>
              </a:spcBef>
              <a:spcAft>
                <a:spcPts val="2133"/>
              </a:spcAft>
              <a:buClr>
                <a:srgbClr val="616161"/>
              </a:buClr>
              <a:defRPr sz="1900">
                <a:solidFill>
                  <a:srgbClr val="616161"/>
                </a:solidFill>
              </a:defRPr>
            </a:lvl8pPr>
            <a:lvl9pPr lvl="8" algn="l">
              <a:lnSpc>
                <a:spcPct val="115000"/>
              </a:lnSpc>
              <a:spcBef>
                <a:spcPts val="0"/>
              </a:spcBef>
              <a:spcAft>
                <a:spcPts val="2133"/>
              </a:spcAft>
              <a:buClr>
                <a:srgbClr val="616161"/>
              </a:buClr>
              <a:defRPr sz="1900">
                <a:solidFill>
                  <a:srgbClr val="616161"/>
                </a:solidFill>
              </a:defRPr>
            </a:lvl9pPr>
          </a:lstStyle>
          <a:p>
            <a:endParaRPr/>
          </a:p>
        </p:txBody>
      </p:sp>
      <p:sp>
        <p:nvSpPr>
          <p:cNvPr id="106" name="Shape 106"/>
          <p:cNvSpPr txBox="1">
            <a:spLocks noGrp="1"/>
          </p:cNvSpPr>
          <p:nvPr>
            <p:ph type="sldNum" idx="12"/>
          </p:nvPr>
        </p:nvSpPr>
        <p:spPr>
          <a:xfrm>
            <a:off x="11296609" y="6217621"/>
            <a:ext cx="731600" cy="524800"/>
          </a:xfrm>
          <a:prstGeom prst="rect">
            <a:avLst/>
          </a:prstGeom>
          <a:noFill/>
        </p:spPr>
        <p:txBody>
          <a:bodyPr lIns="121897" tIns="121897" rIns="121897" bIns="121897" anchor="ctr" anchorCtr="0">
            <a:noAutofit/>
          </a:bodyPr>
          <a:lstStyle/>
          <a:p>
            <a:fld id="{00000000-1234-1234-1234-123412341234}" type="slidenum">
              <a:rPr lang="en" sz="1300" smtClean="0">
                <a:solidFill>
                  <a:schemeClr val="dk2"/>
                </a:solidFill>
              </a:rPr>
              <a:pPr/>
              <a:t>‹#›</a:t>
            </a:fld>
            <a:endParaRPr lang="en" sz="1300">
              <a:solidFill>
                <a:schemeClr val="dk2"/>
              </a:solidFill>
            </a:endParaRPr>
          </a:p>
        </p:txBody>
      </p:sp>
    </p:spTree>
    <p:extLst>
      <p:ext uri="{BB962C8B-B14F-4D97-AF65-F5344CB8AC3E}">
        <p14:creationId xmlns:p14="http://schemas.microsoft.com/office/powerpoint/2010/main" val="3376078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Custom layout 4">
    <p:spTree>
      <p:nvGrpSpPr>
        <p:cNvPr id="1" name="Shape 157"/>
        <p:cNvGrpSpPr/>
        <p:nvPr/>
      </p:nvGrpSpPr>
      <p:grpSpPr>
        <a:xfrm>
          <a:off x="0" y="0"/>
          <a:ext cx="0" cy="0"/>
          <a:chOff x="0" y="0"/>
          <a:chExt cx="0" cy="0"/>
        </a:xfrm>
      </p:grpSpPr>
      <p:sp>
        <p:nvSpPr>
          <p:cNvPr id="158" name="Shape 158"/>
          <p:cNvSpPr/>
          <p:nvPr/>
        </p:nvSpPr>
        <p:spPr>
          <a:xfrm>
            <a:off x="0" y="0"/>
            <a:ext cx="12192000" cy="6858000"/>
          </a:xfrm>
          <a:prstGeom prst="rect">
            <a:avLst/>
          </a:prstGeom>
          <a:solidFill>
            <a:schemeClr val="lt1"/>
          </a:solidFill>
          <a:ln>
            <a:noFill/>
          </a:ln>
        </p:spPr>
        <p:txBody>
          <a:bodyPr lIns="121900" tIns="121900" rIns="121900" bIns="121900" anchor="ctr" anchorCtr="0">
            <a:noAutofit/>
          </a:bodyPr>
          <a:lstStyle/>
          <a:p>
            <a:pPr lvl="0">
              <a:spcBef>
                <a:spcPts val="0"/>
              </a:spcBef>
              <a:buNone/>
            </a:pPr>
            <a:endParaRPr sz="2400"/>
          </a:p>
        </p:txBody>
      </p:sp>
      <p:sp>
        <p:nvSpPr>
          <p:cNvPr id="159" name="Shape 159"/>
          <p:cNvSpPr/>
          <p:nvPr/>
        </p:nvSpPr>
        <p:spPr>
          <a:xfrm>
            <a:off x="0" y="0"/>
            <a:ext cx="4683600" cy="6858000"/>
          </a:xfrm>
          <a:prstGeom prst="rect">
            <a:avLst/>
          </a:prstGeom>
          <a:solidFill>
            <a:srgbClr val="000000"/>
          </a:solidFill>
          <a:ln>
            <a:noFill/>
          </a:ln>
        </p:spPr>
        <p:txBody>
          <a:bodyPr lIns="121900" tIns="121900" rIns="121900" bIns="121900" anchor="ctr" anchorCtr="0">
            <a:noAutofit/>
          </a:bodyPr>
          <a:lstStyle/>
          <a:p>
            <a:pPr lvl="0">
              <a:spcBef>
                <a:spcPts val="0"/>
              </a:spcBef>
              <a:buNone/>
            </a:pPr>
            <a:endParaRPr sz="2400"/>
          </a:p>
        </p:txBody>
      </p:sp>
      <p:sp>
        <p:nvSpPr>
          <p:cNvPr id="160" name="Shape 160"/>
          <p:cNvSpPr txBox="1">
            <a:spLocks noGrp="1"/>
          </p:cNvSpPr>
          <p:nvPr>
            <p:ph type="title"/>
          </p:nvPr>
        </p:nvSpPr>
        <p:spPr>
          <a:xfrm>
            <a:off x="415600" y="410433"/>
            <a:ext cx="3509200" cy="5755600"/>
          </a:xfrm>
          <a:prstGeom prst="rect">
            <a:avLst/>
          </a:prstGeom>
          <a:noFill/>
        </p:spPr>
        <p:txBody>
          <a:bodyPr lIns="91425" tIns="91425" rIns="91425" bIns="91425" anchor="t" anchorCtr="0"/>
          <a:lstStyle>
            <a:lvl1pPr lvl="0" algn="l">
              <a:lnSpc>
                <a:spcPct val="100000"/>
              </a:lnSpc>
              <a:spcBef>
                <a:spcPts val="0"/>
              </a:spcBef>
              <a:spcAft>
                <a:spcPts val="0"/>
              </a:spcAft>
              <a:buClr>
                <a:srgbClr val="FFFFFF"/>
              </a:buClr>
              <a:buSzPct val="100000"/>
              <a:buNone/>
              <a:defRPr sz="4000" b="1">
                <a:solidFill>
                  <a:srgbClr val="FFFFFF"/>
                </a:solidFill>
              </a:defRPr>
            </a:lvl1pPr>
            <a:lvl2pPr lvl="1" algn="l">
              <a:lnSpc>
                <a:spcPct val="100000"/>
              </a:lnSpc>
              <a:spcBef>
                <a:spcPts val="0"/>
              </a:spcBef>
              <a:spcAft>
                <a:spcPts val="0"/>
              </a:spcAft>
              <a:buClr>
                <a:srgbClr val="FFFFFF"/>
              </a:buClr>
              <a:buSzPct val="100000"/>
              <a:buNone/>
              <a:defRPr sz="4000" b="1">
                <a:solidFill>
                  <a:srgbClr val="FFFFFF"/>
                </a:solidFill>
              </a:defRPr>
            </a:lvl2pPr>
            <a:lvl3pPr lvl="2" algn="l">
              <a:lnSpc>
                <a:spcPct val="100000"/>
              </a:lnSpc>
              <a:spcBef>
                <a:spcPts val="0"/>
              </a:spcBef>
              <a:spcAft>
                <a:spcPts val="0"/>
              </a:spcAft>
              <a:buClr>
                <a:srgbClr val="FFFFFF"/>
              </a:buClr>
              <a:buSzPct val="100000"/>
              <a:buNone/>
              <a:defRPr sz="4000" b="1">
                <a:solidFill>
                  <a:srgbClr val="FFFFFF"/>
                </a:solidFill>
              </a:defRPr>
            </a:lvl3pPr>
            <a:lvl4pPr lvl="3" algn="l">
              <a:lnSpc>
                <a:spcPct val="100000"/>
              </a:lnSpc>
              <a:spcBef>
                <a:spcPts val="0"/>
              </a:spcBef>
              <a:spcAft>
                <a:spcPts val="0"/>
              </a:spcAft>
              <a:buClr>
                <a:srgbClr val="FFFFFF"/>
              </a:buClr>
              <a:buSzPct val="100000"/>
              <a:buNone/>
              <a:defRPr sz="4000" b="1">
                <a:solidFill>
                  <a:srgbClr val="FFFFFF"/>
                </a:solidFill>
              </a:defRPr>
            </a:lvl4pPr>
            <a:lvl5pPr lvl="4" algn="l">
              <a:lnSpc>
                <a:spcPct val="100000"/>
              </a:lnSpc>
              <a:spcBef>
                <a:spcPts val="0"/>
              </a:spcBef>
              <a:spcAft>
                <a:spcPts val="0"/>
              </a:spcAft>
              <a:buClr>
                <a:srgbClr val="FFFFFF"/>
              </a:buClr>
              <a:buSzPct val="100000"/>
              <a:buNone/>
              <a:defRPr sz="4000" b="1">
                <a:solidFill>
                  <a:srgbClr val="FFFFFF"/>
                </a:solidFill>
              </a:defRPr>
            </a:lvl5pPr>
            <a:lvl6pPr lvl="5" algn="l">
              <a:lnSpc>
                <a:spcPct val="100000"/>
              </a:lnSpc>
              <a:spcBef>
                <a:spcPts val="0"/>
              </a:spcBef>
              <a:spcAft>
                <a:spcPts val="0"/>
              </a:spcAft>
              <a:buClr>
                <a:srgbClr val="FFFFFF"/>
              </a:buClr>
              <a:buSzPct val="100000"/>
              <a:buNone/>
              <a:defRPr sz="4000" b="1">
                <a:solidFill>
                  <a:srgbClr val="FFFFFF"/>
                </a:solidFill>
              </a:defRPr>
            </a:lvl6pPr>
            <a:lvl7pPr lvl="6" algn="l">
              <a:lnSpc>
                <a:spcPct val="100000"/>
              </a:lnSpc>
              <a:spcBef>
                <a:spcPts val="0"/>
              </a:spcBef>
              <a:spcAft>
                <a:spcPts val="0"/>
              </a:spcAft>
              <a:buClr>
                <a:srgbClr val="FFFFFF"/>
              </a:buClr>
              <a:buSzPct val="100000"/>
              <a:buNone/>
              <a:defRPr sz="4000" b="1">
                <a:solidFill>
                  <a:srgbClr val="FFFFFF"/>
                </a:solidFill>
              </a:defRPr>
            </a:lvl7pPr>
            <a:lvl8pPr lvl="7" algn="l">
              <a:lnSpc>
                <a:spcPct val="100000"/>
              </a:lnSpc>
              <a:spcBef>
                <a:spcPts val="0"/>
              </a:spcBef>
              <a:spcAft>
                <a:spcPts val="0"/>
              </a:spcAft>
              <a:buClr>
                <a:srgbClr val="FFFFFF"/>
              </a:buClr>
              <a:buSzPct val="100000"/>
              <a:buNone/>
              <a:defRPr sz="4000" b="1">
                <a:solidFill>
                  <a:srgbClr val="FFFFFF"/>
                </a:solidFill>
              </a:defRPr>
            </a:lvl8pPr>
            <a:lvl9pPr lvl="8" algn="l">
              <a:lnSpc>
                <a:spcPct val="100000"/>
              </a:lnSpc>
              <a:spcBef>
                <a:spcPts val="0"/>
              </a:spcBef>
              <a:spcAft>
                <a:spcPts val="0"/>
              </a:spcAft>
              <a:buClr>
                <a:srgbClr val="FFFFFF"/>
              </a:buClr>
              <a:buSzPct val="100000"/>
              <a:buNone/>
              <a:defRPr sz="4000" b="1">
                <a:solidFill>
                  <a:srgbClr val="FFFFFF"/>
                </a:solidFill>
              </a:defRPr>
            </a:lvl9pPr>
          </a:lstStyle>
          <a:p>
            <a:endParaRPr/>
          </a:p>
        </p:txBody>
      </p:sp>
      <p:sp>
        <p:nvSpPr>
          <p:cNvPr id="161" name="Shape 161"/>
          <p:cNvSpPr txBox="1">
            <a:spLocks noGrp="1"/>
          </p:cNvSpPr>
          <p:nvPr>
            <p:ph type="body" idx="1"/>
          </p:nvPr>
        </p:nvSpPr>
        <p:spPr>
          <a:xfrm>
            <a:off x="5349100" y="486600"/>
            <a:ext cx="6467200" cy="5679600"/>
          </a:xfrm>
          <a:prstGeom prst="rect">
            <a:avLst/>
          </a:prstGeom>
          <a:noFill/>
        </p:spPr>
        <p:txBody>
          <a:bodyPr lIns="91425" tIns="91425" rIns="91425" bIns="91425" anchor="t" anchorCtr="0"/>
          <a:lstStyle>
            <a:lvl1pPr lvl="0" algn="l">
              <a:lnSpc>
                <a:spcPct val="115000"/>
              </a:lnSpc>
              <a:spcBef>
                <a:spcPts val="0"/>
              </a:spcBef>
              <a:spcAft>
                <a:spcPts val="2133"/>
              </a:spcAft>
              <a:buClr>
                <a:schemeClr val="dk2"/>
              </a:buClr>
              <a:buSzPct val="100000"/>
              <a:defRPr sz="2400">
                <a:solidFill>
                  <a:schemeClr val="dk2"/>
                </a:solidFill>
              </a:defRPr>
            </a:lvl1pPr>
            <a:lvl2pPr lvl="1" algn="l">
              <a:lnSpc>
                <a:spcPct val="115000"/>
              </a:lnSpc>
              <a:spcBef>
                <a:spcPts val="0"/>
              </a:spcBef>
              <a:spcAft>
                <a:spcPts val="2133"/>
              </a:spcAft>
              <a:buClr>
                <a:schemeClr val="dk2"/>
              </a:buClr>
              <a:defRPr sz="1867">
                <a:solidFill>
                  <a:schemeClr val="dk2"/>
                </a:solidFill>
              </a:defRPr>
            </a:lvl2pPr>
            <a:lvl3pPr lvl="2" algn="l">
              <a:lnSpc>
                <a:spcPct val="115000"/>
              </a:lnSpc>
              <a:spcBef>
                <a:spcPts val="0"/>
              </a:spcBef>
              <a:spcAft>
                <a:spcPts val="2133"/>
              </a:spcAft>
              <a:buClr>
                <a:schemeClr val="dk2"/>
              </a:buClr>
              <a:defRPr sz="1867">
                <a:solidFill>
                  <a:schemeClr val="dk2"/>
                </a:solidFill>
              </a:defRPr>
            </a:lvl3pPr>
            <a:lvl4pPr lvl="3" algn="l">
              <a:lnSpc>
                <a:spcPct val="115000"/>
              </a:lnSpc>
              <a:spcBef>
                <a:spcPts val="0"/>
              </a:spcBef>
              <a:spcAft>
                <a:spcPts val="2133"/>
              </a:spcAft>
              <a:buClr>
                <a:schemeClr val="dk2"/>
              </a:buClr>
              <a:defRPr sz="1867">
                <a:solidFill>
                  <a:schemeClr val="dk2"/>
                </a:solidFill>
              </a:defRPr>
            </a:lvl4pPr>
            <a:lvl5pPr lvl="4" algn="l">
              <a:lnSpc>
                <a:spcPct val="115000"/>
              </a:lnSpc>
              <a:spcBef>
                <a:spcPts val="0"/>
              </a:spcBef>
              <a:spcAft>
                <a:spcPts val="2133"/>
              </a:spcAft>
              <a:buClr>
                <a:schemeClr val="dk2"/>
              </a:buClr>
              <a:defRPr sz="1867">
                <a:solidFill>
                  <a:schemeClr val="dk2"/>
                </a:solidFill>
              </a:defRPr>
            </a:lvl5pPr>
            <a:lvl6pPr lvl="5" algn="l">
              <a:lnSpc>
                <a:spcPct val="115000"/>
              </a:lnSpc>
              <a:spcBef>
                <a:spcPts val="0"/>
              </a:spcBef>
              <a:spcAft>
                <a:spcPts val="2133"/>
              </a:spcAft>
              <a:buClr>
                <a:schemeClr val="dk2"/>
              </a:buClr>
              <a:defRPr sz="1867">
                <a:solidFill>
                  <a:schemeClr val="dk2"/>
                </a:solidFill>
              </a:defRPr>
            </a:lvl6pPr>
            <a:lvl7pPr lvl="6" algn="l">
              <a:lnSpc>
                <a:spcPct val="115000"/>
              </a:lnSpc>
              <a:spcBef>
                <a:spcPts val="0"/>
              </a:spcBef>
              <a:spcAft>
                <a:spcPts val="2133"/>
              </a:spcAft>
              <a:buClr>
                <a:schemeClr val="dk2"/>
              </a:buClr>
              <a:defRPr sz="1867">
                <a:solidFill>
                  <a:schemeClr val="dk2"/>
                </a:solidFill>
              </a:defRPr>
            </a:lvl7pPr>
            <a:lvl8pPr lvl="7" algn="l">
              <a:lnSpc>
                <a:spcPct val="115000"/>
              </a:lnSpc>
              <a:spcBef>
                <a:spcPts val="0"/>
              </a:spcBef>
              <a:spcAft>
                <a:spcPts val="2133"/>
              </a:spcAft>
              <a:buClr>
                <a:schemeClr val="dk2"/>
              </a:buClr>
              <a:defRPr sz="1867">
                <a:solidFill>
                  <a:schemeClr val="dk2"/>
                </a:solidFill>
              </a:defRPr>
            </a:lvl8pPr>
            <a:lvl9pPr lvl="8" algn="l">
              <a:lnSpc>
                <a:spcPct val="115000"/>
              </a:lnSpc>
              <a:spcBef>
                <a:spcPts val="0"/>
              </a:spcBef>
              <a:spcAft>
                <a:spcPts val="2133"/>
              </a:spcAft>
              <a:buClr>
                <a:schemeClr val="dk2"/>
              </a:buClr>
              <a:defRPr sz="1867">
                <a:solidFill>
                  <a:schemeClr val="dk2"/>
                </a:solidFill>
              </a:defRPr>
            </a:lvl9pPr>
          </a:lstStyle>
          <a:p>
            <a:endParaRPr/>
          </a:p>
        </p:txBody>
      </p:sp>
      <p:sp>
        <p:nvSpPr>
          <p:cNvPr id="162" name="Shape 162"/>
          <p:cNvSpPr txBox="1">
            <a:spLocks noGrp="1"/>
          </p:cNvSpPr>
          <p:nvPr>
            <p:ph type="sldNum" idx="12"/>
          </p:nvPr>
        </p:nvSpPr>
        <p:spPr>
          <a:xfrm>
            <a:off x="11296609" y="6217621"/>
            <a:ext cx="731600" cy="524800"/>
          </a:xfrm>
          <a:prstGeom prst="rect">
            <a:avLst/>
          </a:prstGeom>
          <a:noFill/>
        </p:spPr>
        <p:txBody>
          <a:bodyPr lIns="91425" tIns="91425" rIns="91425" bIns="91425" anchor="ctr" anchorCtr="0">
            <a:noAutofit/>
          </a:bodyPr>
          <a:lstStyle/>
          <a:p>
            <a:fld id="{00000000-1234-1234-1234-123412341234}" type="slidenum">
              <a:rPr lang="en" sz="1333" smtClean="0">
                <a:solidFill>
                  <a:schemeClr val="dk2"/>
                </a:solidFill>
              </a:rPr>
              <a:pPr/>
              <a:t>‹#›</a:t>
            </a:fld>
            <a:endParaRPr lang="en" sz="1333">
              <a:solidFill>
                <a:schemeClr val="dk2"/>
              </a:solidFill>
            </a:endParaRPr>
          </a:p>
        </p:txBody>
      </p:sp>
    </p:spTree>
    <p:extLst>
      <p:ext uri="{BB962C8B-B14F-4D97-AF65-F5344CB8AC3E}">
        <p14:creationId xmlns:p14="http://schemas.microsoft.com/office/powerpoint/2010/main" val="17725926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480B6-E755-4ECC-9043-5137B4DB9491}"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8249-F5DE-4D5C-8233-178381C481BC}" type="slidenum">
              <a:rPr lang="en-US" smtClean="0"/>
              <a:t>‹#›</a:t>
            </a:fld>
            <a:endParaRPr lang="en-US"/>
          </a:p>
        </p:txBody>
      </p:sp>
    </p:spTree>
    <p:extLst>
      <p:ext uri="{BB962C8B-B14F-4D97-AF65-F5344CB8AC3E}">
        <p14:creationId xmlns:p14="http://schemas.microsoft.com/office/powerpoint/2010/main" val="1225301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0480B6-E755-4ECC-9043-5137B4DB9491}"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B8249-F5DE-4D5C-8233-178381C481BC}" type="slidenum">
              <a:rPr lang="en-US" smtClean="0"/>
              <a:t>‹#›</a:t>
            </a:fld>
            <a:endParaRPr lang="en-US"/>
          </a:p>
        </p:txBody>
      </p:sp>
    </p:spTree>
    <p:extLst>
      <p:ext uri="{BB962C8B-B14F-4D97-AF65-F5344CB8AC3E}">
        <p14:creationId xmlns:p14="http://schemas.microsoft.com/office/powerpoint/2010/main" val="53799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0480B6-E755-4ECC-9043-5137B4DB9491}"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8249-F5DE-4D5C-8233-178381C481BC}" type="slidenum">
              <a:rPr lang="en-US" smtClean="0"/>
              <a:t>‹#›</a:t>
            </a:fld>
            <a:endParaRPr lang="en-US"/>
          </a:p>
        </p:txBody>
      </p:sp>
    </p:spTree>
    <p:extLst>
      <p:ext uri="{BB962C8B-B14F-4D97-AF65-F5344CB8AC3E}">
        <p14:creationId xmlns:p14="http://schemas.microsoft.com/office/powerpoint/2010/main" val="91107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480B6-E755-4ECC-9043-5137B4DB9491}"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B8249-F5DE-4D5C-8233-178381C481BC}" type="slidenum">
              <a:rPr lang="en-US" smtClean="0"/>
              <a:t>‹#›</a:t>
            </a:fld>
            <a:endParaRPr lang="en-US"/>
          </a:p>
        </p:txBody>
      </p:sp>
    </p:spTree>
    <p:extLst>
      <p:ext uri="{BB962C8B-B14F-4D97-AF65-F5344CB8AC3E}">
        <p14:creationId xmlns:p14="http://schemas.microsoft.com/office/powerpoint/2010/main" val="143689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0480B6-E755-4ECC-9043-5137B4DB9491}"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B8249-F5DE-4D5C-8233-178381C481BC}" type="slidenum">
              <a:rPr lang="en-US" smtClean="0"/>
              <a:t>‹#›</a:t>
            </a:fld>
            <a:endParaRPr lang="en-US"/>
          </a:p>
        </p:txBody>
      </p:sp>
    </p:spTree>
    <p:extLst>
      <p:ext uri="{BB962C8B-B14F-4D97-AF65-F5344CB8AC3E}">
        <p14:creationId xmlns:p14="http://schemas.microsoft.com/office/powerpoint/2010/main" val="120902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480B6-E755-4ECC-9043-5137B4DB9491}"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B8249-F5DE-4D5C-8233-178381C481BC}" type="slidenum">
              <a:rPr lang="en-US" smtClean="0"/>
              <a:t>‹#›</a:t>
            </a:fld>
            <a:endParaRPr lang="en-US"/>
          </a:p>
        </p:txBody>
      </p:sp>
    </p:spTree>
    <p:extLst>
      <p:ext uri="{BB962C8B-B14F-4D97-AF65-F5344CB8AC3E}">
        <p14:creationId xmlns:p14="http://schemas.microsoft.com/office/powerpoint/2010/main" val="27598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480B6-E755-4ECC-9043-5137B4DB9491}"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8249-F5DE-4D5C-8233-178381C481BC}" type="slidenum">
              <a:rPr lang="en-US" smtClean="0"/>
              <a:t>‹#›</a:t>
            </a:fld>
            <a:endParaRPr lang="en-US"/>
          </a:p>
        </p:txBody>
      </p:sp>
    </p:spTree>
    <p:extLst>
      <p:ext uri="{BB962C8B-B14F-4D97-AF65-F5344CB8AC3E}">
        <p14:creationId xmlns:p14="http://schemas.microsoft.com/office/powerpoint/2010/main" val="6561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480B6-E755-4ECC-9043-5137B4DB9491}"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B8249-F5DE-4D5C-8233-178381C481BC}" type="slidenum">
              <a:rPr lang="en-US" smtClean="0"/>
              <a:t>‹#›</a:t>
            </a:fld>
            <a:endParaRPr lang="en-US"/>
          </a:p>
        </p:txBody>
      </p:sp>
    </p:spTree>
    <p:extLst>
      <p:ext uri="{BB962C8B-B14F-4D97-AF65-F5344CB8AC3E}">
        <p14:creationId xmlns:p14="http://schemas.microsoft.com/office/powerpoint/2010/main" val="22211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480B6-E755-4ECC-9043-5137B4DB9491}" type="datetimeFigureOut">
              <a:rPr lang="en-US" smtClean="0"/>
              <a:t>6/6/2017</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B8249-F5DE-4D5C-8233-178381C481BC}" type="slidenum">
              <a:rPr lang="en-US" smtClean="0"/>
              <a:t>‹#›</a:t>
            </a:fld>
            <a:endParaRPr lang="en-US"/>
          </a:p>
        </p:txBody>
      </p:sp>
    </p:spTree>
    <p:extLst>
      <p:ext uri="{BB962C8B-B14F-4D97-AF65-F5344CB8AC3E}">
        <p14:creationId xmlns:p14="http://schemas.microsoft.com/office/powerpoint/2010/main" val="1334324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7" r:id="rId16"/>
    <p:sldLayoutId id="2147483668" r:id="rId17"/>
    <p:sldLayoutId id="2147483669"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microsoft.com/office/2007/relationships/hdphoto" Target="../media/hdphoto1.wdp"/><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7.png"/><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30.png"/><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stateofmaryland.csod.com/client/doit-maryland/" TargetMode="Externa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style>
          <a:lnRef idx="0">
            <a:scrgbClr r="0" g="0" b="0"/>
          </a:lnRef>
          <a:fillRef idx="1002">
            <a:schemeClr val="lt1"/>
          </a:fillRef>
          <a:effectRef idx="0">
            <a:scrgbClr r="0" g="0" b="0"/>
          </a:effectRef>
          <a:fontRef idx="major"/>
        </p:style>
        <p:txBody>
          <a:bodyPr>
            <a:normAutofit fontScale="90000"/>
          </a:bodyPr>
          <a:lstStyle/>
          <a:p>
            <a:r>
              <a:rPr lang="en-US" b="1" i="1" dirty="0" smtClean="0">
                <a:latin typeface="Aparajita" panose="020B0604020202020204" pitchFamily="34" charset="0"/>
                <a:cs typeface="Aparajita" panose="020B0604020202020204" pitchFamily="34" charset="0"/>
              </a:rPr>
              <a:t>Maryland Military Department </a:t>
            </a:r>
            <a:r>
              <a:rPr lang="en-US" dirty="0" smtClean="0"/>
              <a:t>Supervisor &amp; Manager Annual Training </a:t>
            </a:r>
            <a:endParaRPr lang="en-US" dirty="0"/>
          </a:p>
        </p:txBody>
      </p:sp>
      <p:sp>
        <p:nvSpPr>
          <p:cNvPr id="3" name="Subtitle 2"/>
          <p:cNvSpPr>
            <a:spLocks noGrp="1"/>
          </p:cNvSpPr>
          <p:nvPr>
            <p:ph type="subTitle" idx="1"/>
          </p:nvPr>
        </p:nvSpPr>
        <p:spPr>
          <a:xfrm>
            <a:off x="3994490" y="4003090"/>
            <a:ext cx="4203031" cy="827990"/>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normAutofit lnSpcReduction="10000"/>
          </a:bodyPr>
          <a:lstStyle/>
          <a:p>
            <a:r>
              <a:rPr lang="en-US" dirty="0" smtClean="0"/>
              <a:t>Presented by </a:t>
            </a:r>
          </a:p>
          <a:p>
            <a:r>
              <a:rPr lang="en-US" dirty="0" smtClean="0"/>
              <a:t>Nick Pindale, HR Director </a:t>
            </a:r>
          </a:p>
          <a:p>
            <a:endParaRPr lang="en-US" dirty="0"/>
          </a:p>
        </p:txBody>
      </p:sp>
    </p:spTree>
    <p:extLst>
      <p:ext uri="{BB962C8B-B14F-4D97-AF65-F5344CB8AC3E}">
        <p14:creationId xmlns:p14="http://schemas.microsoft.com/office/powerpoint/2010/main" val="1006065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prstGeom prst="rect">
            <a:avLst/>
          </a:prstGeo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txBody>
          <a:bodyPr vert="horz" lIns="121900" tIns="121900" rIns="121900" bIns="121900" rtlCol="0" anchor="b" anchorCtr="0">
            <a:noAutofit/>
          </a:bodyPr>
          <a:lstStyle/>
          <a:p>
            <a:r>
              <a:rPr lang="en" dirty="0">
                <a:solidFill>
                  <a:schemeClr val="tx1"/>
                </a:solidFill>
              </a:rPr>
              <a:t>Unethical Recruitment Practices</a:t>
            </a:r>
          </a:p>
        </p:txBody>
      </p:sp>
      <p:sp>
        <p:nvSpPr>
          <p:cNvPr id="144" name="Shape 144"/>
          <p:cNvSpPr txBox="1">
            <a:spLocks noGrp="1"/>
          </p:cNvSpPr>
          <p:nvPr>
            <p:ph type="body" idx="1"/>
          </p:nvPr>
        </p:nvSpPr>
        <p:spPr>
          <a:xfrm>
            <a:off x="432633" y="2560600"/>
            <a:ext cx="11326400" cy="3930400"/>
          </a:xfrm>
          <a:prstGeom prst="rect">
            <a:avLst/>
          </a:prstGeom>
        </p:spPr>
        <p:txBody>
          <a:bodyPr vert="horz" lIns="121900" tIns="121900" rIns="121900" bIns="121900" rtlCol="0" anchor="t" anchorCtr="0">
            <a:noAutofit/>
          </a:bodyPr>
          <a:lstStyle/>
          <a:p>
            <a:pPr>
              <a:spcAft>
                <a:spcPts val="0"/>
              </a:spcAft>
              <a:buNone/>
            </a:pPr>
            <a:r>
              <a:rPr lang="en" sz="1867" b="1" dirty="0">
                <a:solidFill>
                  <a:srgbClr val="000000"/>
                </a:solidFill>
                <a:latin typeface="Arial" panose="020B0604020202020204" pitchFamily="34" charset="0"/>
                <a:cs typeface="Arial" panose="020B0604020202020204" pitchFamily="34" charset="0"/>
              </a:rPr>
              <a:t>Hiring Managers shall refrain from, and discourage all panel members from; obtaining unauthorized applicant information that would taint or discredit the interview/hiring process. </a:t>
            </a:r>
          </a:p>
          <a:p>
            <a:pPr>
              <a:spcAft>
                <a:spcPts val="0"/>
              </a:spcAft>
              <a:buNone/>
            </a:pPr>
            <a:endParaRPr sz="1867" b="1" dirty="0">
              <a:solidFill>
                <a:srgbClr val="000000"/>
              </a:solidFill>
              <a:latin typeface="Arial" panose="020B0604020202020204" pitchFamily="34" charset="0"/>
              <a:ea typeface="Arial"/>
              <a:cs typeface="Arial" panose="020B0604020202020204" pitchFamily="34" charset="0"/>
              <a:sym typeface="Arial"/>
            </a:endParaRPr>
          </a:p>
          <a:p>
            <a:pPr marL="609585" indent="-423323">
              <a:spcAft>
                <a:spcPts val="0"/>
              </a:spcAft>
              <a:buClr>
                <a:srgbClr val="000000"/>
              </a:buClr>
            </a:pPr>
            <a:r>
              <a:rPr lang="en" sz="1867" b="1" dirty="0">
                <a:solidFill>
                  <a:srgbClr val="000000"/>
                </a:solidFill>
                <a:latin typeface="Arial" panose="020B0604020202020204" pitchFamily="34" charset="0"/>
                <a:cs typeface="Arial" panose="020B0604020202020204" pitchFamily="34" charset="0"/>
              </a:rPr>
              <a:t>Google searches (name, google earth, address, etc.) </a:t>
            </a:r>
          </a:p>
          <a:p>
            <a:pPr>
              <a:spcAft>
                <a:spcPts val="0"/>
              </a:spcAft>
              <a:buNone/>
            </a:pPr>
            <a:endParaRPr sz="1867" b="1" dirty="0">
              <a:solidFill>
                <a:srgbClr val="000000"/>
              </a:solidFill>
              <a:latin typeface="Arial" panose="020B0604020202020204" pitchFamily="34" charset="0"/>
              <a:cs typeface="Arial" panose="020B0604020202020204" pitchFamily="34" charset="0"/>
            </a:endParaRPr>
          </a:p>
          <a:p>
            <a:pPr marL="609585" indent="-423323">
              <a:spcAft>
                <a:spcPts val="0"/>
              </a:spcAft>
              <a:buClr>
                <a:srgbClr val="000000"/>
              </a:buClr>
            </a:pPr>
            <a:r>
              <a:rPr lang="en" sz="1867" b="1" dirty="0">
                <a:solidFill>
                  <a:srgbClr val="000000"/>
                </a:solidFill>
                <a:latin typeface="Arial" panose="020B0604020202020204" pitchFamily="34" charset="0"/>
                <a:cs typeface="Arial" panose="020B0604020202020204" pitchFamily="34" charset="0"/>
              </a:rPr>
              <a:t>Case Search </a:t>
            </a:r>
          </a:p>
          <a:p>
            <a:pPr marL="609585" indent="-423323">
              <a:spcAft>
                <a:spcPts val="0"/>
              </a:spcAft>
              <a:buClr>
                <a:srgbClr val="000000"/>
              </a:buClr>
            </a:pPr>
            <a:r>
              <a:rPr lang="en" sz="1867" b="1" dirty="0">
                <a:solidFill>
                  <a:srgbClr val="000000"/>
                </a:solidFill>
                <a:latin typeface="Arial" panose="020B0604020202020204" pitchFamily="34" charset="0"/>
                <a:cs typeface="Arial" panose="020B0604020202020204" pitchFamily="34" charset="0"/>
              </a:rPr>
              <a:t>Behavior or practices that are otherwise inappropriate or discriminatory in nature is </a:t>
            </a:r>
            <a:r>
              <a:rPr lang="en" sz="1867" b="1" dirty="0" smtClean="0">
                <a:solidFill>
                  <a:srgbClr val="000000"/>
                </a:solidFill>
                <a:latin typeface="Arial" panose="020B0604020202020204" pitchFamily="34" charset="0"/>
                <a:cs typeface="Arial" panose="020B0604020202020204" pitchFamily="34" charset="0"/>
              </a:rPr>
              <a:t>prohibited</a:t>
            </a:r>
            <a:endParaRPr lang="en" sz="1867" b="1" dirty="0">
              <a:solidFill>
                <a:srgbClr val="000000"/>
              </a:solidFill>
              <a:latin typeface="Arial" panose="020B0604020202020204" pitchFamily="34" charset="0"/>
              <a:cs typeface="Arial" panose="020B0604020202020204" pitchFamily="34" charset="0"/>
            </a:endParaRPr>
          </a:p>
          <a:p>
            <a:pPr>
              <a:spcAft>
                <a:spcPts val="0"/>
              </a:spcAft>
              <a:buNone/>
            </a:pPr>
            <a:endParaRPr sz="1867" b="1" dirty="0">
              <a:solidFill>
                <a:srgbClr val="000000"/>
              </a:solidFill>
              <a:latin typeface="Arial" panose="020B0604020202020204" pitchFamily="34" charset="0"/>
              <a:cs typeface="Arial" panose="020B0604020202020204" pitchFamily="34" charset="0"/>
            </a:endParaRPr>
          </a:p>
          <a:p>
            <a:pPr>
              <a:buNone/>
            </a:pPr>
            <a:r>
              <a:rPr lang="en" sz="1867" b="1" dirty="0">
                <a:solidFill>
                  <a:srgbClr val="000000"/>
                </a:solidFill>
                <a:latin typeface="Arial" panose="020B0604020202020204" pitchFamily="34" charset="0"/>
                <a:cs typeface="Arial" panose="020B0604020202020204" pitchFamily="34" charset="0"/>
              </a:rPr>
              <a:t>If a Hiring Manager is concerned of unethical behavior occurring prior to, during or after, an interview, the </a:t>
            </a:r>
            <a:r>
              <a:rPr lang="en" sz="1867" b="1" dirty="0" smtClean="0">
                <a:solidFill>
                  <a:srgbClr val="000000"/>
                </a:solidFill>
                <a:latin typeface="Arial" panose="020B0604020202020204" pitchFamily="34" charset="0"/>
                <a:cs typeface="Arial" panose="020B0604020202020204" pitchFamily="34" charset="0"/>
              </a:rPr>
              <a:t>Hiring Manager </a:t>
            </a:r>
            <a:r>
              <a:rPr lang="en" sz="1867" b="1" dirty="0">
                <a:solidFill>
                  <a:srgbClr val="000000"/>
                </a:solidFill>
                <a:latin typeface="Arial" panose="020B0604020202020204" pitchFamily="34" charset="0"/>
                <a:cs typeface="Arial" panose="020B0604020202020204" pitchFamily="34" charset="0"/>
              </a:rPr>
              <a:t>must report the behavior to HR </a:t>
            </a:r>
            <a:r>
              <a:rPr lang="en" sz="1867" b="1" dirty="0" smtClean="0">
                <a:solidFill>
                  <a:srgbClr val="000000"/>
                </a:solidFill>
                <a:latin typeface="Arial" panose="020B0604020202020204" pitchFamily="34" charset="0"/>
                <a:cs typeface="Arial" panose="020B0604020202020204" pitchFamily="34" charset="0"/>
              </a:rPr>
              <a:t>immediately</a:t>
            </a:r>
            <a:endParaRPr lang="en" sz="1867" b="1" dirty="0">
              <a:solidFill>
                <a:srgbClr val="000000"/>
              </a:solidFill>
              <a:latin typeface="Arial" panose="020B0604020202020204" pitchFamily="34" charset="0"/>
              <a:cs typeface="Arial" panose="020B0604020202020204" pitchFamily="34" charset="0"/>
            </a:endParaRPr>
          </a:p>
        </p:txBody>
      </p:sp>
      <p:pic>
        <p:nvPicPr>
          <p:cNvPr id="145" name="Shape 145" descr="Google, Search Engine ..."/>
          <p:cNvPicPr preferRelativeResize="0"/>
          <p:nvPr/>
        </p:nvPicPr>
        <p:blipFill>
          <a:blip r:embed="rId5">
            <a:alphaModFix/>
          </a:blip>
          <a:stretch>
            <a:fillRect/>
          </a:stretch>
        </p:blipFill>
        <p:spPr>
          <a:xfrm>
            <a:off x="8392151" y="3329551"/>
            <a:ext cx="1467568" cy="950132"/>
          </a:xfrm>
          <a:prstGeom prst="rect">
            <a:avLst/>
          </a:prstGeom>
          <a:noFill/>
          <a:ln>
            <a:noFill/>
          </a:ln>
        </p:spPr>
      </p:pic>
    </p:spTree>
    <p:extLst>
      <p:ext uri="{BB962C8B-B14F-4D97-AF65-F5344CB8AC3E}">
        <p14:creationId xmlns:p14="http://schemas.microsoft.com/office/powerpoint/2010/main" val="3644750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49"/>
        <p:cNvGrpSpPr/>
        <p:nvPr/>
      </p:nvGrpSpPr>
      <p:grpSpPr>
        <a:xfrm>
          <a:off x="0" y="0"/>
          <a:ext cx="0" cy="0"/>
          <a:chOff x="0" y="0"/>
          <a:chExt cx="0" cy="0"/>
        </a:xfrm>
      </p:grpSpPr>
      <p:pic>
        <p:nvPicPr>
          <p:cNvPr id="150" name="Shape 150" descr="Questions, Who, What, How, ..."/>
          <p:cNvPicPr preferRelativeResize="0"/>
          <p:nvPr/>
        </p:nvPicPr>
        <p:blipFill rotWithShape="1">
          <a:blip r:embed="rId3">
            <a:alphaModFix/>
          </a:blip>
          <a:srcRect t="10122" b="10114"/>
          <a:stretch/>
        </p:blipFill>
        <p:spPr>
          <a:xfrm>
            <a:off x="5059233" y="1357135"/>
            <a:ext cx="6970899" cy="5268165"/>
          </a:xfrm>
          <a:prstGeom prst="rect">
            <a:avLst/>
          </a:prstGeom>
          <a:noFill/>
          <a:ln>
            <a:noFill/>
          </a:ln>
        </p:spPr>
      </p:pic>
      <p:sp>
        <p:nvSpPr>
          <p:cNvPr id="151" name="Shape 151"/>
          <p:cNvSpPr txBox="1">
            <a:spLocks noGrp="1"/>
          </p:cNvSpPr>
          <p:nvPr>
            <p:ph type="title"/>
          </p:nvPr>
        </p:nvSpPr>
        <p:spPr>
          <a:prstGeom prst="rect">
            <a:avLst/>
          </a:prstGeom>
          <a:blipFill>
            <a:blip r:embed="rId4">
              <a:extLst>
                <a:ext uri="{BEBA8EAE-BF5A-486C-A8C5-ECC9F3942E4B}">
                  <a14:imgProps xmlns:a14="http://schemas.microsoft.com/office/drawing/2010/main">
                    <a14:imgLayer r:embed="rId5">
                      <a14:imgEffect>
                        <a14:colorTemperature colorTemp="11200"/>
                      </a14:imgEffect>
                    </a14:imgLayer>
                  </a14:imgProps>
                </a:ext>
              </a:extLst>
            </a:blip>
            <a:tile tx="0" ty="0" sx="100000" sy="100000" flip="none" algn="tl"/>
          </a:blipFill>
        </p:spPr>
        <p:txBody>
          <a:bodyPr vert="horz" lIns="121900" tIns="121900" rIns="121900" bIns="121900" rtlCol="0" anchor="ctr" anchorCtr="0">
            <a:noAutofit/>
          </a:bodyPr>
          <a:lstStyle/>
          <a:p>
            <a:pPr algn="ctr"/>
            <a:r>
              <a:rPr lang="en" dirty="0">
                <a:solidFill>
                  <a:schemeClr val="tx1"/>
                </a:solidFill>
                <a:latin typeface="Arial Black" panose="020B0A04020102020204" pitchFamily="34" charset="0"/>
              </a:rPr>
              <a:t>Interview Questions</a:t>
            </a:r>
          </a:p>
        </p:txBody>
      </p:sp>
      <p:sp>
        <p:nvSpPr>
          <p:cNvPr id="152" name="Shape 152"/>
          <p:cNvSpPr txBox="1">
            <a:spLocks noGrp="1"/>
          </p:cNvSpPr>
          <p:nvPr>
            <p:ph type="body" idx="1"/>
          </p:nvPr>
        </p:nvSpPr>
        <p:spPr>
          <a:xfrm>
            <a:off x="432633" y="2560600"/>
            <a:ext cx="5146000" cy="3605600"/>
          </a:xfrm>
          <a:prstGeom prst="rect">
            <a:avLst/>
          </a:prstGeom>
          <a:noFill/>
        </p:spPr>
        <p:txBody>
          <a:bodyPr vert="horz" lIns="121900" tIns="121900" rIns="121900" bIns="121900" rtlCol="0" anchor="t" anchorCtr="0">
            <a:noAutofit/>
          </a:bodyPr>
          <a:lstStyle/>
          <a:p>
            <a:pPr marL="609585" indent="-423323"/>
            <a:r>
              <a:rPr lang="en" sz="2000" b="1" dirty="0">
                <a:solidFill>
                  <a:schemeClr val="tx1"/>
                </a:solidFill>
                <a:latin typeface="Arial" panose="020B0604020202020204" pitchFamily="34" charset="0"/>
                <a:cs typeface="Arial" panose="020B0604020202020204" pitchFamily="34" charset="0"/>
              </a:rPr>
              <a:t>Hiring Managers shall develop interview questions that are well written, and objective in </a:t>
            </a:r>
            <a:r>
              <a:rPr lang="en" sz="2000" b="1" dirty="0" smtClean="0">
                <a:solidFill>
                  <a:schemeClr val="tx1"/>
                </a:solidFill>
                <a:latin typeface="Arial" panose="020B0604020202020204" pitchFamily="34" charset="0"/>
                <a:cs typeface="Arial" panose="020B0604020202020204" pitchFamily="34" charset="0"/>
              </a:rPr>
              <a:t>nature</a:t>
            </a:r>
            <a:endParaRPr lang="en" sz="2000" b="1" dirty="0">
              <a:solidFill>
                <a:schemeClr val="tx1"/>
              </a:solidFill>
              <a:latin typeface="Arial" panose="020B0604020202020204" pitchFamily="34" charset="0"/>
              <a:cs typeface="Arial" panose="020B0604020202020204" pitchFamily="34" charset="0"/>
            </a:endParaRPr>
          </a:p>
          <a:p>
            <a:pPr marL="609585" indent="-423323"/>
            <a:r>
              <a:rPr lang="en" sz="2000" b="1" dirty="0">
                <a:solidFill>
                  <a:schemeClr val="tx1"/>
                </a:solidFill>
                <a:latin typeface="Arial" panose="020B0604020202020204" pitchFamily="34" charset="0"/>
                <a:cs typeface="Arial" panose="020B0604020202020204" pitchFamily="34" charset="0"/>
              </a:rPr>
              <a:t>Hiring Managers shall ensure that the questions are asked consistently of all of the interview </a:t>
            </a:r>
            <a:r>
              <a:rPr lang="en" sz="2000" b="1" dirty="0" smtClean="0">
                <a:solidFill>
                  <a:schemeClr val="tx1"/>
                </a:solidFill>
                <a:latin typeface="Arial" panose="020B0604020202020204" pitchFamily="34" charset="0"/>
                <a:cs typeface="Arial" panose="020B0604020202020204" pitchFamily="34" charset="0"/>
              </a:rPr>
              <a:t>candidates</a:t>
            </a:r>
            <a:endParaRPr lang="en" sz="2000" b="1" dirty="0">
              <a:solidFill>
                <a:schemeClr val="tx1"/>
              </a:solidFill>
              <a:latin typeface="Arial" panose="020B0604020202020204" pitchFamily="34" charset="0"/>
              <a:cs typeface="Arial" panose="020B0604020202020204" pitchFamily="34" charset="0"/>
            </a:endParaRPr>
          </a:p>
          <a:p>
            <a:pPr>
              <a:buNone/>
            </a:pPr>
            <a:endParaRPr dirty="0"/>
          </a:p>
          <a:p>
            <a:pPr>
              <a:buNone/>
            </a:pPr>
            <a:endParaRPr dirty="0"/>
          </a:p>
          <a:p>
            <a:pPr>
              <a:buNone/>
            </a:pPr>
            <a:endParaRPr dirty="0"/>
          </a:p>
        </p:txBody>
      </p:sp>
    </p:spTree>
    <p:extLst>
      <p:ext uri="{BB962C8B-B14F-4D97-AF65-F5344CB8AC3E}">
        <p14:creationId xmlns:p14="http://schemas.microsoft.com/office/powerpoint/2010/main" val="2936165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6"/>
        <p:cNvGrpSpPr/>
        <p:nvPr/>
      </p:nvGrpSpPr>
      <p:grpSpPr>
        <a:xfrm>
          <a:off x="0" y="0"/>
          <a:ext cx="0" cy="0"/>
          <a:chOff x="0" y="0"/>
          <a:chExt cx="0" cy="0"/>
        </a:xfrm>
      </p:grpSpPr>
      <p:pic>
        <p:nvPicPr>
          <p:cNvPr id="157" name="Shape 157" descr="Dollars Background"/>
          <p:cNvPicPr preferRelativeResize="0"/>
          <p:nvPr/>
        </p:nvPicPr>
        <p:blipFill rotWithShape="1">
          <a:blip r:embed="rId3">
            <a:alphaModFix/>
          </a:blip>
          <a:srcRect t="7511" b="7519"/>
          <a:stretch/>
        </p:blipFill>
        <p:spPr>
          <a:xfrm>
            <a:off x="0" y="7"/>
            <a:ext cx="12192000" cy="6857993"/>
          </a:xfrm>
          <a:prstGeom prst="rect">
            <a:avLst/>
          </a:prstGeom>
          <a:noFill/>
          <a:ln>
            <a:noFill/>
          </a:ln>
        </p:spPr>
      </p:pic>
      <p:sp>
        <p:nvSpPr>
          <p:cNvPr id="158" name="Shape 158"/>
          <p:cNvSpPr/>
          <p:nvPr/>
        </p:nvSpPr>
        <p:spPr>
          <a:xfrm>
            <a:off x="457100" y="1765300"/>
            <a:ext cx="5080400" cy="4622800"/>
          </a:xfrm>
          <a:prstGeom prst="rect">
            <a:avLst/>
          </a:prstGeom>
          <a:blipFill dpi="0" rotWithShape="1">
            <a:blip r:embed="rId4">
              <a:alphaModFix amt="83000"/>
              <a:extLst>
                <a:ext uri="{BEBA8EAE-BF5A-486C-A8C5-ECC9F3942E4B}">
                  <a14:imgProps xmlns:a14="http://schemas.microsoft.com/office/drawing/2010/main">
                    <a14:imgLayer r:embed="rId5">
                      <a14:imgEffect>
                        <a14:colorTemperature colorTemp="11200"/>
                      </a14:imgEffect>
                    </a14:imgLayer>
                  </a14:imgProps>
                </a:ext>
              </a:extLst>
            </a:blip>
            <a:srcRect/>
            <a:tile tx="0" ty="0" sx="100000" sy="100000" flip="none" algn="tl"/>
          </a:blipFill>
          <a:ln>
            <a:noFill/>
          </a:ln>
        </p:spPr>
        <p:txBody>
          <a:bodyPr lIns="121900" tIns="121900" rIns="121900" bIns="121900" anchor="ctr" anchorCtr="0">
            <a:noAutofit/>
          </a:bodyPr>
          <a:lstStyle/>
          <a:p>
            <a:endParaRPr sz="2400"/>
          </a:p>
        </p:txBody>
      </p:sp>
      <p:sp>
        <p:nvSpPr>
          <p:cNvPr id="159" name="Shape 159"/>
          <p:cNvSpPr txBox="1">
            <a:spLocks noGrp="1"/>
          </p:cNvSpPr>
          <p:nvPr>
            <p:ph type="title"/>
          </p:nvPr>
        </p:nvSpPr>
        <p:spPr>
          <a:xfrm>
            <a:off x="697667" y="2031633"/>
            <a:ext cx="4637200" cy="782000"/>
          </a:xfrm>
          <a:prstGeom prst="rect">
            <a:avLst/>
          </a:prstGeom>
        </p:spPr>
        <p:txBody>
          <a:bodyPr vert="horz" lIns="121900" tIns="121900" rIns="121900" bIns="121900" rtlCol="0" anchor="b" anchorCtr="0">
            <a:noAutofit/>
          </a:bodyPr>
          <a:lstStyle/>
          <a:p>
            <a:r>
              <a:rPr lang="en" dirty="0">
                <a:solidFill>
                  <a:schemeClr val="tx1"/>
                </a:solidFill>
                <a:latin typeface="Arial Black" panose="020B0A04020102020204" pitchFamily="34" charset="0"/>
              </a:rPr>
              <a:t>Salary</a:t>
            </a:r>
            <a:r>
              <a:rPr lang="en" dirty="0"/>
              <a:t> </a:t>
            </a:r>
          </a:p>
        </p:txBody>
      </p:sp>
      <p:sp>
        <p:nvSpPr>
          <p:cNvPr id="160" name="Shape 160"/>
          <p:cNvSpPr txBox="1">
            <a:spLocks noGrp="1"/>
          </p:cNvSpPr>
          <p:nvPr>
            <p:ph type="body" idx="1"/>
          </p:nvPr>
        </p:nvSpPr>
        <p:spPr>
          <a:xfrm>
            <a:off x="697767" y="2894467"/>
            <a:ext cx="4637200" cy="3333200"/>
          </a:xfrm>
          <a:prstGeom prst="rect">
            <a:avLst/>
          </a:prstGeom>
        </p:spPr>
        <p:txBody>
          <a:bodyPr vert="horz" lIns="121900" tIns="121900" rIns="121900" bIns="121900" rtlCol="0" anchor="t" anchorCtr="0">
            <a:noAutofit/>
          </a:bodyPr>
          <a:lstStyle/>
          <a:p>
            <a:pPr>
              <a:buNone/>
            </a:pPr>
            <a:r>
              <a:rPr lang="en" sz="1800" dirty="0">
                <a:solidFill>
                  <a:schemeClr val="tx1"/>
                </a:solidFill>
                <a:latin typeface="Arial" panose="020B0604020202020204" pitchFamily="34" charset="0"/>
                <a:cs typeface="Arial" panose="020B0604020202020204" pitchFamily="34" charset="0"/>
              </a:rPr>
              <a:t>Salary negotiation can be a tricky process with many variables to consider.</a:t>
            </a:r>
          </a:p>
          <a:p>
            <a:pPr marL="609585" indent="-406390"/>
            <a:r>
              <a:rPr lang="en" sz="1800" dirty="0">
                <a:solidFill>
                  <a:schemeClr val="tx1"/>
                </a:solidFill>
                <a:latin typeface="Arial" panose="020B0604020202020204" pitchFamily="34" charset="0"/>
                <a:cs typeface="Arial" panose="020B0604020202020204" pitchFamily="34" charset="0"/>
              </a:rPr>
              <a:t>Hiring Managers shall provide the salary range of the classification, as indicated on the State of Maryland Standard Salary Structure.</a:t>
            </a:r>
          </a:p>
          <a:p>
            <a:pPr marL="609585" indent="-406390"/>
            <a:r>
              <a:rPr lang="en" sz="1800" dirty="0">
                <a:solidFill>
                  <a:schemeClr val="tx1"/>
                </a:solidFill>
                <a:latin typeface="Arial" panose="020B0604020202020204" pitchFamily="34" charset="0"/>
                <a:cs typeface="Arial" panose="020B0604020202020204" pitchFamily="34" charset="0"/>
              </a:rPr>
              <a:t> Hiring Managers shall refrain from making any salary offers</a:t>
            </a:r>
          </a:p>
        </p:txBody>
      </p:sp>
    </p:spTree>
    <p:extLst>
      <p:ext uri="{BB962C8B-B14F-4D97-AF65-F5344CB8AC3E}">
        <p14:creationId xmlns:p14="http://schemas.microsoft.com/office/powerpoint/2010/main" val="2169424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prstGeom prst="rect">
            <a:avLst/>
          </a:prstGeo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txBody>
          <a:bodyPr lIns="121897" tIns="121897" rIns="121897" bIns="121897" anchor="ctr" anchorCtr="0">
            <a:noAutofit/>
          </a:bodyPr>
          <a:lstStyle/>
          <a:p>
            <a:pPr algn="ctr"/>
            <a:r>
              <a:rPr lang="en" dirty="0">
                <a:solidFill>
                  <a:schemeClr val="tx1"/>
                </a:solidFill>
              </a:rPr>
              <a:t>Hiring Packets</a:t>
            </a:r>
          </a:p>
          <a:p>
            <a:pPr algn="ctr"/>
            <a:r>
              <a:rPr lang="en" dirty="0">
                <a:solidFill>
                  <a:schemeClr val="tx1"/>
                </a:solidFill>
              </a:rPr>
              <a:t>Hiring Packet</a:t>
            </a:r>
          </a:p>
        </p:txBody>
      </p:sp>
      <p:sp>
        <p:nvSpPr>
          <p:cNvPr id="181" name="Shape 181"/>
          <p:cNvSpPr txBox="1">
            <a:spLocks noGrp="1"/>
          </p:cNvSpPr>
          <p:nvPr>
            <p:ph type="body" idx="1"/>
          </p:nvPr>
        </p:nvSpPr>
        <p:spPr>
          <a:xfrm>
            <a:off x="432633" y="2560600"/>
            <a:ext cx="11326400" cy="4200000"/>
          </a:xfrm>
          <a:prstGeom prst="rect">
            <a:avLst/>
          </a:prstGeom>
        </p:spPr>
        <p:txBody>
          <a:bodyPr lIns="121897" tIns="121897" rIns="121897" bIns="121897" anchor="t" anchorCtr="0">
            <a:noAutofit/>
          </a:bodyPr>
          <a:lstStyle/>
          <a:p>
            <a:pPr>
              <a:buNone/>
            </a:pPr>
            <a:r>
              <a:rPr lang="en" sz="1600" b="1" dirty="0">
                <a:solidFill>
                  <a:schemeClr val="tx1"/>
                </a:solidFill>
                <a:latin typeface="Arial" panose="020B0604020202020204" pitchFamily="34" charset="0"/>
                <a:cs typeface="Arial" panose="020B0604020202020204" pitchFamily="34" charset="0"/>
              </a:rPr>
              <a:t>Hiring Packets are only completed for the selected candidate. Hiring Packets consist of the the documents obtained in the Interview Packet. All of the documents are required and necessary to finalize the hiring process. </a:t>
            </a:r>
          </a:p>
          <a:p>
            <a:pPr marL="609585" indent="-389457"/>
            <a:r>
              <a:rPr lang="en" sz="1600" b="1" dirty="0">
                <a:solidFill>
                  <a:schemeClr val="tx1"/>
                </a:solidFill>
                <a:latin typeface="Arial" panose="020B0604020202020204" pitchFamily="34" charset="0"/>
                <a:cs typeface="Arial" panose="020B0604020202020204" pitchFamily="34" charset="0"/>
              </a:rPr>
              <a:t>Hiring Packet Documents include:</a:t>
            </a:r>
          </a:p>
          <a:p>
            <a:pPr marL="1219170" lvl="1" indent="-389457">
              <a:buSzPct val="100000"/>
            </a:pPr>
            <a:r>
              <a:rPr lang="en" sz="1600" b="1" dirty="0">
                <a:solidFill>
                  <a:schemeClr val="tx1"/>
                </a:solidFill>
                <a:latin typeface="Arial" panose="020B0604020202020204" pitchFamily="34" charset="0"/>
                <a:cs typeface="Arial" panose="020B0604020202020204" pitchFamily="34" charset="0"/>
              </a:rPr>
              <a:t>Selected Candidate Checklist</a:t>
            </a:r>
          </a:p>
          <a:p>
            <a:pPr marL="1219170" lvl="1" indent="-389457">
              <a:buSzPct val="100000"/>
            </a:pPr>
            <a:r>
              <a:rPr lang="en" sz="1600" b="1" dirty="0">
                <a:solidFill>
                  <a:schemeClr val="tx1"/>
                </a:solidFill>
                <a:latin typeface="Arial" panose="020B0604020202020204" pitchFamily="34" charset="0"/>
                <a:cs typeface="Arial" panose="020B0604020202020204" pitchFamily="34" charset="0"/>
              </a:rPr>
              <a:t>Primary Source Verification-verification of the minimum qualifications</a:t>
            </a:r>
          </a:p>
          <a:p>
            <a:pPr marL="1219170" lvl="1" indent="-389457">
              <a:buSzPct val="100000"/>
            </a:pPr>
            <a:r>
              <a:rPr lang="en" sz="1600" b="1" dirty="0">
                <a:solidFill>
                  <a:schemeClr val="tx1"/>
                </a:solidFill>
                <a:latin typeface="Arial" panose="020B0604020202020204" pitchFamily="34" charset="0"/>
                <a:cs typeface="Arial" panose="020B0604020202020204" pitchFamily="34" charset="0"/>
              </a:rPr>
              <a:t>Structured Interview Guidelines-Interview Report-EEO Documents</a:t>
            </a:r>
          </a:p>
          <a:p>
            <a:pPr marL="1219170" lvl="1" indent="-389457">
              <a:buSzPct val="100000"/>
            </a:pPr>
            <a:r>
              <a:rPr lang="en" sz="1600" b="1" dirty="0">
                <a:solidFill>
                  <a:schemeClr val="tx1"/>
                </a:solidFill>
                <a:latin typeface="Arial" panose="020B0604020202020204" pitchFamily="34" charset="0"/>
                <a:cs typeface="Arial" panose="020B0604020202020204" pitchFamily="34" charset="0"/>
              </a:rPr>
              <a:t>Interview Questions</a:t>
            </a:r>
          </a:p>
          <a:p>
            <a:pPr marL="1219170" lvl="1" indent="-389457">
              <a:buSzPct val="100000"/>
            </a:pPr>
            <a:r>
              <a:rPr lang="en" sz="1600" b="1" dirty="0">
                <a:solidFill>
                  <a:schemeClr val="tx1"/>
                </a:solidFill>
                <a:latin typeface="Arial" panose="020B0604020202020204" pitchFamily="34" charset="0"/>
                <a:cs typeface="Arial" panose="020B0604020202020204" pitchFamily="34" charset="0"/>
              </a:rPr>
              <a:t>Signed MS100</a:t>
            </a:r>
          </a:p>
          <a:p>
            <a:pPr marL="609585" indent="0">
              <a:buNone/>
            </a:pPr>
            <a:endParaRPr dirty="0"/>
          </a:p>
          <a:p>
            <a:pPr>
              <a:buNone/>
            </a:pPr>
            <a:endParaRPr sz="1900" dirty="0"/>
          </a:p>
          <a:p>
            <a:pPr>
              <a:buNone/>
            </a:pPr>
            <a:endParaRPr dirty="0"/>
          </a:p>
        </p:txBody>
      </p:sp>
      <p:pic>
        <p:nvPicPr>
          <p:cNvPr id="182" name="Shape 182" descr="... Print, Report, Documents"/>
          <p:cNvPicPr preferRelativeResize="0"/>
          <p:nvPr/>
        </p:nvPicPr>
        <p:blipFill>
          <a:blip r:embed="rId5">
            <a:alphaModFix/>
          </a:blip>
          <a:stretch>
            <a:fillRect/>
          </a:stretch>
        </p:blipFill>
        <p:spPr>
          <a:xfrm>
            <a:off x="9162368" y="3520840"/>
            <a:ext cx="2010533" cy="2279533"/>
          </a:xfrm>
          <a:prstGeom prst="rect">
            <a:avLst/>
          </a:prstGeom>
          <a:noFill/>
          <a:ln>
            <a:noFill/>
          </a:ln>
        </p:spPr>
      </p:pic>
      <p:sp>
        <p:nvSpPr>
          <p:cNvPr id="183" name="Shape 183"/>
          <p:cNvSpPr txBox="1"/>
          <p:nvPr/>
        </p:nvSpPr>
        <p:spPr>
          <a:xfrm>
            <a:off x="6458600" y="3575133"/>
            <a:ext cx="3555600" cy="1159200"/>
          </a:xfrm>
          <a:prstGeom prst="rect">
            <a:avLst/>
          </a:prstGeom>
          <a:noFill/>
          <a:ln>
            <a:noFill/>
          </a:ln>
        </p:spPr>
        <p:txBody>
          <a:bodyPr lIns="121897" tIns="121897" rIns="121897" bIns="121897" anchor="t" anchorCtr="0">
            <a:noAutofit/>
          </a:bodyPr>
          <a:lstStyle/>
          <a:p>
            <a:endParaRPr/>
          </a:p>
        </p:txBody>
      </p:sp>
    </p:spTree>
    <p:extLst>
      <p:ext uri="{BB962C8B-B14F-4D97-AF65-F5344CB8AC3E}">
        <p14:creationId xmlns:p14="http://schemas.microsoft.com/office/powerpoint/2010/main" val="38186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pic>
        <p:nvPicPr>
          <p:cNvPr id="188" name="Shape 188" descr="Hired, Employment, Turn On, ..."/>
          <p:cNvPicPr preferRelativeResize="0"/>
          <p:nvPr/>
        </p:nvPicPr>
        <p:blipFill rotWithShape="1">
          <a:blip r:embed="rId3">
            <a:alphaModFix/>
          </a:blip>
          <a:srcRect t="7812" b="7820"/>
          <a:stretch/>
        </p:blipFill>
        <p:spPr>
          <a:xfrm>
            <a:off x="4063540" y="0"/>
            <a:ext cx="8128465" cy="6858000"/>
          </a:xfrm>
          <a:prstGeom prst="rect">
            <a:avLst/>
          </a:prstGeom>
          <a:noFill/>
          <a:ln>
            <a:noFill/>
          </a:ln>
        </p:spPr>
      </p:pic>
      <p:sp>
        <p:nvSpPr>
          <p:cNvPr id="189" name="Shape 189"/>
          <p:cNvSpPr txBox="1">
            <a:spLocks noGrp="1"/>
          </p:cNvSpPr>
          <p:nvPr>
            <p:ph type="title"/>
          </p:nvPr>
        </p:nvSpPr>
        <p:spPr>
          <a:prstGeom prst="rect">
            <a:avLst/>
          </a:prstGeom>
          <a:blipFill>
            <a:blip r:embed="rId4">
              <a:extLst>
                <a:ext uri="{BEBA8EAE-BF5A-486C-A8C5-ECC9F3942E4B}">
                  <a14:imgProps xmlns:a14="http://schemas.microsoft.com/office/drawing/2010/main">
                    <a14:imgLayer r:embed="rId5">
                      <a14:imgEffect>
                        <a14:colorTemperature colorTemp="11200"/>
                      </a14:imgEffect>
                    </a14:imgLayer>
                  </a14:imgProps>
                </a:ext>
              </a:extLst>
            </a:blip>
            <a:tile tx="0" ty="0" sx="100000" sy="100000" flip="none" algn="tl"/>
          </a:blipFill>
        </p:spPr>
        <p:txBody>
          <a:bodyPr lIns="121897" tIns="121897" rIns="121897" bIns="121897" anchor="ctr" anchorCtr="0">
            <a:noAutofit/>
          </a:bodyPr>
          <a:lstStyle/>
          <a:p>
            <a:pPr algn="ctr"/>
            <a:r>
              <a:rPr lang="en" dirty="0">
                <a:latin typeface="Arial Black" panose="020B0A04020102020204" pitchFamily="34" charset="0"/>
              </a:rPr>
              <a:t>Final Step</a:t>
            </a:r>
          </a:p>
        </p:txBody>
      </p:sp>
      <p:sp>
        <p:nvSpPr>
          <p:cNvPr id="190" name="Shape 190"/>
          <p:cNvSpPr txBox="1">
            <a:spLocks noGrp="1"/>
          </p:cNvSpPr>
          <p:nvPr>
            <p:ph type="body" idx="1"/>
          </p:nvPr>
        </p:nvSpPr>
        <p:spPr>
          <a:prstGeom prst="rect">
            <a:avLst/>
          </a:prstGeom>
        </p:spPr>
        <p:txBody>
          <a:bodyPr lIns="121897" tIns="121897" rIns="121897" bIns="121897" anchor="t" anchorCtr="0">
            <a:noAutofit/>
          </a:bodyPr>
          <a:lstStyle/>
          <a:p>
            <a:pPr>
              <a:buNone/>
            </a:pPr>
            <a:r>
              <a:rPr lang="en" b="1" dirty="0">
                <a:solidFill>
                  <a:schemeClr val="tx1"/>
                </a:solidFill>
                <a:latin typeface="Arial" panose="020B0604020202020204" pitchFamily="34" charset="0"/>
                <a:cs typeface="Arial" panose="020B0604020202020204" pitchFamily="34" charset="0"/>
              </a:rPr>
              <a:t>Submit the Hiring Packet to the HR Office</a:t>
            </a:r>
          </a:p>
        </p:txBody>
      </p:sp>
    </p:spTree>
    <p:extLst>
      <p:ext uri="{BB962C8B-B14F-4D97-AF65-F5344CB8AC3E}">
        <p14:creationId xmlns:p14="http://schemas.microsoft.com/office/powerpoint/2010/main" val="2893618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89960" y="334651"/>
            <a:ext cx="4968240" cy="1296035"/>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normAutofit/>
          </a:bodyPr>
          <a:lstStyle/>
          <a:p>
            <a:pPr algn="ctr"/>
            <a:r>
              <a:rPr lang="en-US" u="sng" dirty="0" smtClean="0">
                <a:latin typeface="Rockwell Extra Bold" panose="02060903040505020403" pitchFamily="18" charset="0"/>
              </a:rPr>
              <a:t>Probation </a:t>
            </a:r>
            <a:endParaRPr lang="en-US" u="sng" dirty="0">
              <a:latin typeface="Rockwell Extra Bold" panose="02060903040505020403" pitchFamily="18" charset="0"/>
            </a:endParaRPr>
          </a:p>
        </p:txBody>
      </p:sp>
      <p:sp>
        <p:nvSpPr>
          <p:cNvPr id="3" name="Content Placeholder 2"/>
          <p:cNvSpPr>
            <a:spLocks noGrp="1"/>
          </p:cNvSpPr>
          <p:nvPr>
            <p:ph idx="1"/>
          </p:nvPr>
        </p:nvSpPr>
        <p:spPr>
          <a:xfrm>
            <a:off x="716280" y="2130433"/>
            <a:ext cx="10515600" cy="1572895"/>
          </a:xfrm>
        </p:spPr>
        <p:txBody>
          <a:bodyPr>
            <a:normAutofit/>
          </a:bodyPr>
          <a:lstStyle/>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Different </a:t>
            </a:r>
            <a:r>
              <a:rPr lang="en-US" dirty="0">
                <a:latin typeface="Arial" panose="020B0604020202020204" pitchFamily="34" charset="0"/>
                <a:cs typeface="Arial" panose="020B0604020202020204" pitchFamily="34" charset="0"/>
              </a:rPr>
              <a:t>types with different rights for agency and employee –  </a:t>
            </a:r>
            <a:r>
              <a:rPr lang="en-US" dirty="0" smtClean="0">
                <a:latin typeface="Arial" panose="020B0604020202020204" pitchFamily="34" charset="0"/>
                <a:cs typeface="Arial" panose="020B0604020202020204" pitchFamily="34" charset="0"/>
              </a:rPr>
              <a:t>     make </a:t>
            </a:r>
            <a:r>
              <a:rPr lang="en-US" dirty="0">
                <a:latin typeface="Arial" panose="020B0604020202020204" pitchFamily="34" charset="0"/>
                <a:cs typeface="Arial" panose="020B0604020202020204" pitchFamily="34" charset="0"/>
              </a:rPr>
              <a:t>sure you know which it is </a:t>
            </a:r>
            <a:endParaRPr lang="en-US" dirty="0" smtClean="0">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dirty="0" smtClean="0">
                <a:latin typeface="Book Antiqua" panose="02040602050305030304" pitchFamily="18" charset="0"/>
              </a:rPr>
              <a:t>Initial appointment, promotional and reinstatement (unless it’s &lt;1 year to same position that the employee already completed a probationary period, SPP 7-402)</a:t>
            </a:r>
            <a:endParaRPr lang="en-US" dirty="0">
              <a:latin typeface="Book Antiqua" panose="02040602050305030304" pitchFamily="18" charset="0"/>
            </a:endParaRPr>
          </a:p>
        </p:txBody>
      </p:sp>
      <p:sp>
        <p:nvSpPr>
          <p:cNvPr id="4" name="Content Placeholder 2"/>
          <p:cNvSpPr txBox="1">
            <a:spLocks/>
          </p:cNvSpPr>
          <p:nvPr/>
        </p:nvSpPr>
        <p:spPr>
          <a:xfrm>
            <a:off x="716280" y="3978910"/>
            <a:ext cx="10515600" cy="1797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Extension – should you extend?</a:t>
            </a:r>
          </a:p>
          <a:p>
            <a:pPr lvl="2">
              <a:buFont typeface="Wingdings" panose="05000000000000000000" pitchFamily="2" charset="2"/>
              <a:buChar char="Ø"/>
            </a:pPr>
            <a:r>
              <a:rPr lang="en-US" dirty="0" smtClean="0">
                <a:latin typeface="Book Antiqua" panose="02040602050305030304" pitchFamily="18" charset="0"/>
              </a:rPr>
              <a:t>Initial probationary period is 6 months. Can extend for an additional 6 months unless in a skilled services position below grade 7, only can extend for 3 months. SPP 7-403 </a:t>
            </a:r>
            <a:endParaRPr lang="en-US" dirty="0"/>
          </a:p>
        </p:txBody>
      </p:sp>
      <p:sp>
        <p:nvSpPr>
          <p:cNvPr id="7" name="Content Placeholder 2"/>
          <p:cNvSpPr txBox="1">
            <a:spLocks/>
          </p:cNvSpPr>
          <p:nvPr/>
        </p:nvSpPr>
        <p:spPr>
          <a:xfrm>
            <a:off x="716280" y="5483233"/>
            <a:ext cx="10515600" cy="8566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Don’t wait until last minute – termination on initial probation requires 2 weeks notice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63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17420" y="319413"/>
            <a:ext cx="7757160" cy="1600835"/>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normAutofit fontScale="90000"/>
          </a:bodyPr>
          <a:lstStyle/>
          <a:p>
            <a:pPr algn="ctr"/>
            <a:r>
              <a:rPr lang="en-US" sz="4000" dirty="0" smtClean="0">
                <a:latin typeface="Rockwell Extra Bold" panose="02060903040505020403" pitchFamily="18" charset="0"/>
              </a:rPr>
              <a:t>Supervisor’s Role in Defining Employment Relationship</a:t>
            </a:r>
            <a:endParaRPr lang="en-US" sz="4000" dirty="0">
              <a:latin typeface="Rockwell Extra Bold" panose="02060903040505020403" pitchFamily="18" charset="0"/>
            </a:endParaRPr>
          </a:p>
        </p:txBody>
      </p:sp>
      <p:sp>
        <p:nvSpPr>
          <p:cNvPr id="3" name="Content Placeholder 2"/>
          <p:cNvSpPr>
            <a:spLocks noGrp="1"/>
          </p:cNvSpPr>
          <p:nvPr>
            <p:ph idx="1"/>
          </p:nvPr>
        </p:nvSpPr>
        <p:spPr>
          <a:xfrm>
            <a:off x="838200" y="2359033"/>
            <a:ext cx="10515600" cy="1511935"/>
          </a:xfrm>
        </p:spPr>
        <p:txBody>
          <a:bodyPr/>
          <a:lstStyle/>
          <a:p>
            <a:pPr>
              <a:buFont typeface="Wingdings" panose="05000000000000000000" pitchFamily="2" charset="2"/>
              <a:buChar char="Ø"/>
            </a:pPr>
            <a:r>
              <a:rPr lang="en-US" sz="4000" dirty="0" smtClean="0">
                <a:latin typeface="Rockwell Extra Bold" panose="02060903040505020403" pitchFamily="18" charset="0"/>
              </a:rPr>
              <a:t>Informal</a:t>
            </a:r>
            <a:r>
              <a:rPr lang="en-US" dirty="0" smtClean="0">
                <a:latin typeface="Rockwell Extra Bold" panose="02060903040505020403" pitchFamily="18" charset="0"/>
              </a:rPr>
              <a:t> </a:t>
            </a:r>
            <a:endParaRPr lang="en-US" dirty="0">
              <a:latin typeface="Rockwell Extra Bold" panose="02060903040505020403" pitchFamily="18" charset="0"/>
            </a:endParaRPr>
          </a:p>
          <a:p>
            <a:pPr lvl="2"/>
            <a:r>
              <a:rPr lang="en-US" sz="2800" dirty="0" smtClean="0"/>
              <a:t>“Way of being”; tone set in the office; relationships established with others</a:t>
            </a:r>
            <a:endParaRPr lang="en-US" sz="2800" dirty="0"/>
          </a:p>
        </p:txBody>
      </p:sp>
      <p:sp>
        <p:nvSpPr>
          <p:cNvPr id="4" name="Content Placeholder 2"/>
          <p:cNvSpPr txBox="1">
            <a:spLocks/>
          </p:cNvSpPr>
          <p:nvPr/>
        </p:nvSpPr>
        <p:spPr>
          <a:xfrm>
            <a:off x="838200" y="4187825"/>
            <a:ext cx="10515600" cy="1661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4000" dirty="0">
                <a:latin typeface="Rockwell Extra Bold" panose="02060903040505020403" pitchFamily="18" charset="0"/>
              </a:rPr>
              <a:t>F</a:t>
            </a:r>
            <a:r>
              <a:rPr lang="en-US" sz="4000" dirty="0" smtClean="0">
                <a:latin typeface="Rockwell Extra Bold" panose="02060903040505020403" pitchFamily="18" charset="0"/>
              </a:rPr>
              <a:t>ormal</a:t>
            </a:r>
            <a:r>
              <a:rPr lang="en-US" dirty="0" smtClean="0">
                <a:latin typeface="Rockwell Extra Bold" panose="02060903040505020403" pitchFamily="18" charset="0"/>
              </a:rPr>
              <a:t> </a:t>
            </a:r>
          </a:p>
          <a:p>
            <a:pPr lvl="2"/>
            <a:r>
              <a:rPr lang="en-US" sz="2800" dirty="0" smtClean="0"/>
              <a:t>Steps </a:t>
            </a:r>
            <a:r>
              <a:rPr lang="en-US" sz="2800" dirty="0"/>
              <a:t>supervisor is required to take pursuant to law, </a:t>
            </a:r>
            <a:r>
              <a:rPr lang="en-US" sz="2800" dirty="0" err="1"/>
              <a:t>regs</a:t>
            </a:r>
            <a:r>
              <a:rPr lang="en-US" sz="2800" dirty="0"/>
              <a:t>, policy, in defining employment relationship </a:t>
            </a:r>
          </a:p>
          <a:p>
            <a:endParaRPr lang="en-US" dirty="0"/>
          </a:p>
          <a:p>
            <a:pPr lvl="2"/>
            <a:endParaRPr lang="en-US" dirty="0"/>
          </a:p>
        </p:txBody>
      </p:sp>
    </p:spTree>
    <p:extLst>
      <p:ext uri="{BB962C8B-B14F-4D97-AF65-F5344CB8AC3E}">
        <p14:creationId xmlns:p14="http://schemas.microsoft.com/office/powerpoint/2010/main" val="3756682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65129"/>
            <a:ext cx="958596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lstStyle/>
          <a:p>
            <a:pPr algn="ctr"/>
            <a:r>
              <a:rPr lang="en-US" dirty="0" smtClean="0">
                <a:latin typeface="Rockwell Extra Bold" panose="02060903040505020403" pitchFamily="18" charset="0"/>
              </a:rPr>
              <a:t>Supervisor’s </a:t>
            </a:r>
            <a:r>
              <a:rPr lang="en-US" dirty="0">
                <a:latin typeface="Rockwell Extra Bold" panose="02060903040505020403" pitchFamily="18" charset="0"/>
              </a:rPr>
              <a:t>Informal Role </a:t>
            </a:r>
          </a:p>
        </p:txBody>
      </p:sp>
      <p:sp>
        <p:nvSpPr>
          <p:cNvPr id="3" name="Content Placeholder 2"/>
          <p:cNvSpPr>
            <a:spLocks noGrp="1"/>
          </p:cNvSpPr>
          <p:nvPr>
            <p:ph idx="1"/>
          </p:nvPr>
        </p:nvSpPr>
        <p:spPr>
          <a:xfrm>
            <a:off x="822960" y="2406023"/>
            <a:ext cx="10515600" cy="871855"/>
          </a:xfrm>
        </p:spPr>
        <p:txBody>
          <a:bodyPr/>
          <a:lstStyle/>
          <a:p>
            <a:pPr>
              <a:buFont typeface="Wingdings" panose="05000000000000000000" pitchFamily="2" charset="2"/>
              <a:buChar char="Ø"/>
            </a:pPr>
            <a:r>
              <a:rPr lang="en-US" dirty="0" smtClean="0">
                <a:latin typeface="Book Antiqua" panose="02040602050305030304" pitchFamily="18" charset="0"/>
              </a:rPr>
              <a:t>Generate </a:t>
            </a:r>
            <a:r>
              <a:rPr lang="en-US" dirty="0">
                <a:latin typeface="Book Antiqua" panose="02040602050305030304" pitchFamily="18" charset="0"/>
              </a:rPr>
              <a:t>Two-Way Conversation </a:t>
            </a:r>
          </a:p>
          <a:p>
            <a:endParaRPr lang="en-US" dirty="0"/>
          </a:p>
        </p:txBody>
      </p:sp>
      <p:sp>
        <p:nvSpPr>
          <p:cNvPr id="4" name="Content Placeholder 2"/>
          <p:cNvSpPr txBox="1">
            <a:spLocks/>
          </p:cNvSpPr>
          <p:nvPr/>
        </p:nvSpPr>
        <p:spPr>
          <a:xfrm>
            <a:off x="822960" y="3514890"/>
            <a:ext cx="10515600" cy="871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Know your staff</a:t>
            </a:r>
          </a:p>
          <a:p>
            <a:endParaRPr lang="en-US" dirty="0"/>
          </a:p>
        </p:txBody>
      </p:sp>
      <p:sp>
        <p:nvSpPr>
          <p:cNvPr id="5" name="Content Placeholder 2"/>
          <p:cNvSpPr txBox="1">
            <a:spLocks/>
          </p:cNvSpPr>
          <p:nvPr/>
        </p:nvSpPr>
        <p:spPr>
          <a:xfrm>
            <a:off x="822960" y="4623752"/>
            <a:ext cx="10515600" cy="1167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Clarify Expectations</a:t>
            </a:r>
          </a:p>
          <a:p>
            <a:pPr lvl="3"/>
            <a:r>
              <a:rPr lang="en-US" sz="2800" dirty="0" smtClean="0"/>
              <a:t>Give </a:t>
            </a:r>
            <a:r>
              <a:rPr lang="en-US" sz="2800" dirty="0"/>
              <a:t>clear directions</a:t>
            </a:r>
          </a:p>
          <a:p>
            <a:endParaRPr lang="en-US" dirty="0"/>
          </a:p>
          <a:p>
            <a:pPr lvl="2">
              <a:buFont typeface="Wingdings" panose="05000000000000000000" pitchFamily="2" charset="2"/>
              <a:buChar char="Ø"/>
            </a:pPr>
            <a:endParaRPr lang="en-US" dirty="0"/>
          </a:p>
        </p:txBody>
      </p:sp>
    </p:spTree>
    <p:extLst>
      <p:ext uri="{BB962C8B-B14F-4D97-AF65-F5344CB8AC3E}">
        <p14:creationId xmlns:p14="http://schemas.microsoft.com/office/powerpoint/2010/main" val="1964758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65129"/>
            <a:ext cx="958596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lstStyle/>
          <a:p>
            <a:pPr algn="ctr"/>
            <a:r>
              <a:rPr lang="en-US" dirty="0" smtClean="0">
                <a:latin typeface="Rockwell Extra Bold" panose="02060903040505020403" pitchFamily="18" charset="0"/>
              </a:rPr>
              <a:t>Supervisor’s </a:t>
            </a:r>
            <a:r>
              <a:rPr lang="en-US" dirty="0">
                <a:latin typeface="Rockwell Extra Bold" panose="02060903040505020403" pitchFamily="18" charset="0"/>
              </a:rPr>
              <a:t>Informal Role </a:t>
            </a:r>
          </a:p>
        </p:txBody>
      </p:sp>
      <p:sp>
        <p:nvSpPr>
          <p:cNvPr id="3" name="Content Placeholder 2"/>
          <p:cNvSpPr>
            <a:spLocks noGrp="1"/>
          </p:cNvSpPr>
          <p:nvPr>
            <p:ph idx="1"/>
          </p:nvPr>
        </p:nvSpPr>
        <p:spPr>
          <a:xfrm>
            <a:off x="822960" y="2048351"/>
            <a:ext cx="10515600" cy="1108868"/>
          </a:xfrm>
        </p:spPr>
        <p:txBody>
          <a:bodyPr/>
          <a:lstStyle/>
          <a:p>
            <a:pPr>
              <a:buFont typeface="Wingdings" panose="05000000000000000000" pitchFamily="2" charset="2"/>
              <a:buChar char="Ø"/>
            </a:pPr>
            <a:r>
              <a:rPr lang="en-US" dirty="0" smtClean="0">
                <a:latin typeface="Book Antiqua" panose="02040602050305030304" pitchFamily="18" charset="0"/>
              </a:rPr>
              <a:t>SPP 7-404 – Each appointing authority (and supervisor) has the responsibility of:</a:t>
            </a:r>
            <a:endParaRPr lang="en-US" dirty="0"/>
          </a:p>
        </p:txBody>
      </p:sp>
      <p:sp>
        <p:nvSpPr>
          <p:cNvPr id="4" name="Content Placeholder 2"/>
          <p:cNvSpPr txBox="1">
            <a:spLocks/>
          </p:cNvSpPr>
          <p:nvPr/>
        </p:nvSpPr>
        <p:spPr>
          <a:xfrm>
            <a:off x="1722120" y="3166909"/>
            <a:ext cx="9616440" cy="871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a:t>
            </a:r>
            <a:r>
              <a:rPr lang="en-US" dirty="0" smtClean="0">
                <a:latin typeface="Arial" panose="020B0604020202020204" pitchFamily="34" charset="0"/>
                <a:cs typeface="Arial" panose="020B0604020202020204" pitchFamily="34" charset="0"/>
              </a:rPr>
              <a:t>properly explaining the duties and responsibilities of an employee’s position to the employee</a:t>
            </a:r>
          </a:p>
          <a:p>
            <a:pPr>
              <a:buFont typeface="Wingdings" panose="05000000000000000000" pitchFamily="2" charset="2"/>
              <a:buChar char="v"/>
            </a:pPr>
            <a:endParaRPr lang="en-US" dirty="0"/>
          </a:p>
        </p:txBody>
      </p:sp>
      <p:sp>
        <p:nvSpPr>
          <p:cNvPr id="5" name="Content Placeholder 2"/>
          <p:cNvSpPr txBox="1">
            <a:spLocks/>
          </p:cNvSpPr>
          <p:nvPr/>
        </p:nvSpPr>
        <p:spPr>
          <a:xfrm>
            <a:off x="1722120" y="4341812"/>
            <a:ext cx="9616440" cy="744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a:t>
            </a:r>
            <a:r>
              <a:rPr lang="en-US" dirty="0" smtClean="0">
                <a:latin typeface="Arial" panose="020B0604020202020204" pitchFamily="34" charset="0"/>
                <a:cs typeface="Arial" panose="020B0604020202020204" pitchFamily="34" charset="0"/>
              </a:rPr>
              <a:t>providing the employee with a written position description </a:t>
            </a:r>
            <a:endParaRPr lang="en-US" dirty="0">
              <a:latin typeface="Arial" panose="020B0604020202020204" pitchFamily="34" charset="0"/>
              <a:cs typeface="Arial" panose="020B0604020202020204" pitchFamily="34" charset="0"/>
            </a:endParaRPr>
          </a:p>
          <a:p>
            <a:pPr lvl="2">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722120" y="5394960"/>
            <a:ext cx="9616440" cy="1167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a:t>
            </a:r>
            <a:r>
              <a:rPr lang="en-US" dirty="0" smtClean="0">
                <a:latin typeface="Arial" panose="020B0604020202020204" pitchFamily="34" charset="0"/>
                <a:cs typeface="Arial" panose="020B0604020202020204" pitchFamily="34" charset="0"/>
              </a:rPr>
              <a:t>otherwise orienting the employee to the operations of the employee’s unit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970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8820" y="315280"/>
            <a:ext cx="81838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lstStyle/>
          <a:p>
            <a:pPr algn="ctr"/>
            <a:r>
              <a:rPr lang="en-US" dirty="0" smtClean="0">
                <a:latin typeface="Rockwell Extra Bold" panose="02060903040505020403" pitchFamily="18" charset="0"/>
              </a:rPr>
              <a:t>Position Description (MS-22)</a:t>
            </a:r>
            <a:endParaRPr lang="en-US" dirty="0">
              <a:latin typeface="Rockwell Extra Bold" panose="02060903040505020403" pitchFamily="18" charset="0"/>
            </a:endParaRPr>
          </a:p>
        </p:txBody>
      </p:sp>
      <p:sp>
        <p:nvSpPr>
          <p:cNvPr id="3" name="Content Placeholder 2"/>
          <p:cNvSpPr>
            <a:spLocks noGrp="1"/>
          </p:cNvSpPr>
          <p:nvPr>
            <p:ph idx="1"/>
          </p:nvPr>
        </p:nvSpPr>
        <p:spPr>
          <a:xfrm>
            <a:off x="822960" y="2048351"/>
            <a:ext cx="10515600" cy="1108868"/>
          </a:xfrm>
        </p:spPr>
        <p:txBody>
          <a:bodyPr/>
          <a:lstStyle/>
          <a:p>
            <a:pPr>
              <a:buFont typeface="Wingdings" panose="05000000000000000000" pitchFamily="2" charset="2"/>
              <a:buChar char="Ø"/>
            </a:pPr>
            <a:r>
              <a:rPr lang="en-US" dirty="0" smtClean="0">
                <a:latin typeface="Book Antiqua" panose="02040602050305030304" pitchFamily="18" charset="0"/>
              </a:rPr>
              <a:t>SPP 7-102 requires each employee receive written Position Description that describes:</a:t>
            </a:r>
            <a:endParaRPr lang="en-US" dirty="0"/>
          </a:p>
        </p:txBody>
      </p:sp>
      <p:sp>
        <p:nvSpPr>
          <p:cNvPr id="4" name="Content Placeholder 2"/>
          <p:cNvSpPr txBox="1">
            <a:spLocks/>
          </p:cNvSpPr>
          <p:nvPr/>
        </p:nvSpPr>
        <p:spPr>
          <a:xfrm>
            <a:off x="1722120" y="3166909"/>
            <a:ext cx="9616440" cy="871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a:t>
            </a:r>
            <a:r>
              <a:rPr lang="en-US" dirty="0" smtClean="0">
                <a:latin typeface="Arial" panose="020B0604020202020204" pitchFamily="34" charset="0"/>
                <a:cs typeface="Arial" panose="020B0604020202020204" pitchFamily="34" charset="0"/>
              </a:rPr>
              <a:t>The essential duties and responsibilities employee is expected to perform</a:t>
            </a:r>
            <a:endParaRPr lang="en-US"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722120" y="4364672"/>
            <a:ext cx="9616440" cy="832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a:t>
            </a:r>
            <a:r>
              <a:rPr lang="en-US" dirty="0" smtClean="0">
                <a:latin typeface="Arial" panose="020B0604020202020204" pitchFamily="34" charset="0"/>
                <a:cs typeface="Arial" panose="020B0604020202020204" pitchFamily="34" charset="0"/>
              </a:rPr>
              <a:t>Standards for satisfactory performance</a:t>
            </a:r>
            <a:endParaRPr lang="en-US"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722120" y="5394960"/>
            <a:ext cx="9616440" cy="1167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a:t>
            </a:r>
            <a:r>
              <a:rPr lang="en-US" dirty="0" smtClean="0">
                <a:latin typeface="Arial" panose="020B0604020202020204" pitchFamily="34" charset="0"/>
                <a:cs typeface="Arial" panose="020B0604020202020204" pitchFamily="34" charset="0"/>
              </a:rPr>
              <a:t>Use the form approved by DBM which is MS-22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424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365760"/>
            <a:ext cx="10515600" cy="2118360"/>
          </a:xfr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a:ln>
            <a:noFill/>
          </a:ln>
        </p:spPr>
        <p:txBody>
          <a:bodyPr>
            <a:normAutofit fontScale="90000"/>
          </a:bodyPr>
          <a:lstStyle/>
          <a:p>
            <a:pPr algn="ctr"/>
            <a:r>
              <a:rPr lang="en-US" dirty="0"/>
              <a:t/>
            </a:r>
            <a:br>
              <a:rPr lang="en-US" dirty="0"/>
            </a:br>
            <a:r>
              <a:rPr lang="en-US" b="0" i="0" strike="noStrike" baseline="0" dirty="0" smtClean="0">
                <a:latin typeface="Rockwell Extra Bold" panose="02060903040505020403" pitchFamily="18" charset="0"/>
                <a:cs typeface="Leelawadee" panose="020B0502040204020203" pitchFamily="34" charset="-34"/>
              </a:rPr>
              <a:t>S</a:t>
            </a:r>
            <a:r>
              <a:rPr lang="en-US" dirty="0" smtClean="0">
                <a:latin typeface="Rockwell Extra Bold" panose="02060903040505020403" pitchFamily="18" charset="0"/>
              </a:rPr>
              <a:t>ources </a:t>
            </a:r>
            <a:r>
              <a:rPr lang="en-US" dirty="0">
                <a:latin typeface="Rockwell Extra Bold" panose="02060903040505020403" pitchFamily="18" charset="0"/>
              </a:rPr>
              <a:t>that Define the Rights and Responsibilities of Employees and Management </a:t>
            </a:r>
            <a:r>
              <a:rPr lang="en-US" dirty="0" smtClean="0">
                <a:latin typeface="Rockwell Extra Bold" panose="02060903040505020403" pitchFamily="18" charset="0"/>
                <a:cs typeface="Leelawadee" panose="020B0502040204020203" pitchFamily="34" charset="-34"/>
              </a:rPr>
              <a:t/>
            </a:r>
            <a:br>
              <a:rPr lang="en-US" dirty="0" smtClean="0">
                <a:latin typeface="Rockwell Extra Bold" panose="02060903040505020403" pitchFamily="18" charset="0"/>
                <a:cs typeface="Leelawadee" panose="020B0502040204020203" pitchFamily="34" charset="-34"/>
              </a:rPr>
            </a:br>
            <a:endParaRPr lang="en-US" dirty="0"/>
          </a:p>
        </p:txBody>
      </p:sp>
      <p:sp>
        <p:nvSpPr>
          <p:cNvPr id="3" name="Content Placeholder 2"/>
          <p:cNvSpPr>
            <a:spLocks noGrp="1"/>
          </p:cNvSpPr>
          <p:nvPr>
            <p:ph idx="1"/>
          </p:nvPr>
        </p:nvSpPr>
        <p:spPr>
          <a:xfrm>
            <a:off x="792480" y="2926002"/>
            <a:ext cx="10515600" cy="822965"/>
          </a:xfrm>
        </p:spPr>
        <p:txBody>
          <a:bodyPr>
            <a:normAutofit/>
          </a:bodyPr>
          <a:lstStyle/>
          <a:p>
            <a:pPr>
              <a:buFont typeface="Wingdings" panose="05000000000000000000" pitchFamily="2" charset="2"/>
              <a:buChar char="Ø"/>
            </a:pPr>
            <a:r>
              <a:rPr lang="en-US" dirty="0" smtClean="0">
                <a:latin typeface="Book Antiqua" panose="02040602050305030304" pitchFamily="18" charset="0"/>
              </a:rPr>
              <a:t>State </a:t>
            </a:r>
            <a:r>
              <a:rPr lang="en-US" dirty="0">
                <a:latin typeface="Book Antiqua" panose="02040602050305030304" pitchFamily="18" charset="0"/>
              </a:rPr>
              <a:t>Personnel and Pensions </a:t>
            </a:r>
            <a:r>
              <a:rPr lang="en-US" dirty="0" smtClean="0">
                <a:latin typeface="Book Antiqua" panose="02040602050305030304" pitchFamily="18" charset="0"/>
              </a:rPr>
              <a:t>Article (SPP) </a:t>
            </a:r>
            <a:endParaRPr lang="en-US" dirty="0">
              <a:latin typeface="Book Antiqua" panose="02040602050305030304" pitchFamily="18" charset="0"/>
            </a:endParaRPr>
          </a:p>
        </p:txBody>
      </p:sp>
      <p:sp>
        <p:nvSpPr>
          <p:cNvPr id="4" name="Content Placeholder 2"/>
          <p:cNvSpPr txBox="1">
            <a:spLocks/>
          </p:cNvSpPr>
          <p:nvPr/>
        </p:nvSpPr>
        <p:spPr>
          <a:xfrm>
            <a:off x="792480" y="3688009"/>
            <a:ext cx="7940040" cy="1097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Regulations – COMAR Title 17</a:t>
            </a:r>
          </a:p>
          <a:p>
            <a:endParaRPr lang="en-US" dirty="0" smtClean="0">
              <a:latin typeface="Book Antiqua" panose="02040602050305030304" pitchFamily="18" charset="0"/>
            </a:endParaRPr>
          </a:p>
          <a:p>
            <a:endParaRPr lang="en-US" dirty="0"/>
          </a:p>
        </p:txBody>
      </p:sp>
      <p:sp>
        <p:nvSpPr>
          <p:cNvPr id="5" name="Content Placeholder 2"/>
          <p:cNvSpPr txBox="1">
            <a:spLocks/>
          </p:cNvSpPr>
          <p:nvPr/>
        </p:nvSpPr>
        <p:spPr>
          <a:xfrm>
            <a:off x="792480" y="4229086"/>
            <a:ext cx="10515600" cy="103632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a:buFont typeface="Wingdings" panose="05000000000000000000" pitchFamily="2" charset="2"/>
              <a:buChar char="Ø"/>
            </a:pPr>
            <a:r>
              <a:rPr lang="en-US" sz="5100" dirty="0" smtClean="0">
                <a:latin typeface="Book Antiqua" panose="02040602050305030304" pitchFamily="18" charset="0"/>
              </a:rPr>
              <a:t>Departmental and Agency Policies (i.e., Employee Handbook)</a:t>
            </a:r>
          </a:p>
          <a:p>
            <a:endParaRPr lang="en-US" dirty="0" smtClean="0">
              <a:latin typeface="Book Antiqua" panose="02040602050305030304" pitchFamily="18" charset="0"/>
            </a:endParaRPr>
          </a:p>
          <a:p>
            <a:endParaRPr lang="en-US" dirty="0"/>
          </a:p>
        </p:txBody>
      </p:sp>
      <p:sp>
        <p:nvSpPr>
          <p:cNvPr id="6" name="Content Placeholder 2"/>
          <p:cNvSpPr txBox="1">
            <a:spLocks/>
          </p:cNvSpPr>
          <p:nvPr/>
        </p:nvSpPr>
        <p:spPr>
          <a:xfrm>
            <a:off x="792480" y="4998655"/>
            <a:ext cx="6812280" cy="10972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a:buFont typeface="Wingdings" panose="05000000000000000000" pitchFamily="2" charset="2"/>
              <a:buChar char="Ø"/>
            </a:pPr>
            <a:r>
              <a:rPr lang="en-US" sz="3600" dirty="0" smtClean="0">
                <a:latin typeface="Book Antiqua" panose="02040602050305030304" pitchFamily="18" charset="0"/>
              </a:rPr>
              <a:t>Memoranda of Understanding (MOUs)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3714" y="2577193"/>
            <a:ext cx="1793462" cy="1798864"/>
          </a:xfrm>
          <a:prstGeom prst="rect">
            <a:avLst/>
          </a:prstGeom>
          <a:solidFill>
            <a:schemeClr val="accent4">
              <a:lumMod val="20000"/>
              <a:lumOff val="80000"/>
            </a:schemeClr>
          </a:solidFill>
        </p:spPr>
      </p:pic>
    </p:spTree>
    <p:extLst>
      <p:ext uri="{BB962C8B-B14F-4D97-AF65-F5344CB8AC3E}">
        <p14:creationId xmlns:p14="http://schemas.microsoft.com/office/powerpoint/2010/main" val="3393438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8820" y="315280"/>
            <a:ext cx="81838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lstStyle/>
          <a:p>
            <a:pPr algn="ctr"/>
            <a:r>
              <a:rPr lang="en-US" dirty="0">
                <a:latin typeface="Rockwell Extra Bold" panose="02060903040505020403" pitchFamily="18" charset="0"/>
              </a:rPr>
              <a:t>Position</a:t>
            </a:r>
            <a:r>
              <a:rPr lang="en-US" dirty="0" smtClean="0">
                <a:latin typeface="Rockwell Extra Bold" panose="02060903040505020403" pitchFamily="18" charset="0"/>
              </a:rPr>
              <a:t> Description (MS-22)</a:t>
            </a:r>
            <a:endParaRPr lang="en-US" dirty="0">
              <a:latin typeface="Rockwell Extra Bold" panose="02060903040505020403" pitchFamily="18" charset="0"/>
            </a:endParaRPr>
          </a:p>
        </p:txBody>
      </p:sp>
      <p:sp>
        <p:nvSpPr>
          <p:cNvPr id="3" name="Content Placeholder 2"/>
          <p:cNvSpPr>
            <a:spLocks noGrp="1"/>
          </p:cNvSpPr>
          <p:nvPr>
            <p:ph idx="1"/>
          </p:nvPr>
        </p:nvSpPr>
        <p:spPr>
          <a:xfrm>
            <a:off x="822960" y="2048351"/>
            <a:ext cx="10515600" cy="1108868"/>
          </a:xfrm>
          <a:noFill/>
        </p:spPr>
        <p:txBody>
          <a:bodyPr/>
          <a:lstStyle/>
          <a:p>
            <a:pPr>
              <a:buFont typeface="Wingdings" panose="05000000000000000000" pitchFamily="2" charset="2"/>
              <a:buChar char="Ø"/>
            </a:pPr>
            <a:r>
              <a:rPr lang="en-US" b="1" dirty="0" smtClean="0">
                <a:latin typeface="Book Antiqua" panose="02040602050305030304" pitchFamily="18" charset="0"/>
              </a:rPr>
              <a:t>Supervisor’s Responsibilities:</a:t>
            </a:r>
            <a:endParaRPr lang="en-US" b="1" dirty="0"/>
          </a:p>
        </p:txBody>
      </p:sp>
      <p:sp>
        <p:nvSpPr>
          <p:cNvPr id="4" name="Content Placeholder 2"/>
          <p:cNvSpPr txBox="1">
            <a:spLocks/>
          </p:cNvSpPr>
          <p:nvPr/>
        </p:nvSpPr>
        <p:spPr>
          <a:xfrm>
            <a:off x="1722120" y="2602793"/>
            <a:ext cx="9616440" cy="871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Ensure preparation of Position Description for each position</a:t>
            </a:r>
            <a:endParaRPr lang="en-US" dirty="0"/>
          </a:p>
        </p:txBody>
      </p:sp>
      <p:sp>
        <p:nvSpPr>
          <p:cNvPr id="5" name="Content Placeholder 2"/>
          <p:cNvSpPr txBox="1">
            <a:spLocks/>
          </p:cNvSpPr>
          <p:nvPr/>
        </p:nvSpPr>
        <p:spPr>
          <a:xfrm>
            <a:off x="1722120" y="3860005"/>
            <a:ext cx="9616440" cy="832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Maintain Position Descriptions</a:t>
            </a:r>
            <a:endParaRPr lang="en-US" dirty="0"/>
          </a:p>
        </p:txBody>
      </p:sp>
      <p:sp>
        <p:nvSpPr>
          <p:cNvPr id="6" name="Content Placeholder 2"/>
          <p:cNvSpPr txBox="1">
            <a:spLocks/>
          </p:cNvSpPr>
          <p:nvPr/>
        </p:nvSpPr>
        <p:spPr>
          <a:xfrm>
            <a:off x="1722120" y="4692181"/>
            <a:ext cx="9616440" cy="778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Give each employee a copy of their Position Description</a:t>
            </a:r>
            <a:endParaRPr lang="en-US" dirty="0"/>
          </a:p>
        </p:txBody>
      </p:sp>
      <p:sp>
        <p:nvSpPr>
          <p:cNvPr id="7" name="Content Placeholder 2"/>
          <p:cNvSpPr txBox="1">
            <a:spLocks/>
          </p:cNvSpPr>
          <p:nvPr/>
        </p:nvSpPr>
        <p:spPr>
          <a:xfrm>
            <a:off x="1722120" y="5431481"/>
            <a:ext cx="9616440" cy="871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Maintain Up-to-Date Position Descriptions for all subordinate staff</a:t>
            </a:r>
            <a:endParaRPr lang="en-US" dirty="0"/>
          </a:p>
        </p:txBody>
      </p:sp>
    </p:spTree>
    <p:extLst>
      <p:ext uri="{BB962C8B-B14F-4D97-AF65-F5344CB8AC3E}">
        <p14:creationId xmlns:p14="http://schemas.microsoft.com/office/powerpoint/2010/main" val="2755947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8820" y="315280"/>
            <a:ext cx="81838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lstStyle/>
          <a:p>
            <a:pPr algn="ctr"/>
            <a:r>
              <a:rPr lang="en-US" dirty="0" smtClean="0">
                <a:latin typeface="Rockwell Extra Bold" panose="02060903040505020403" pitchFamily="18" charset="0"/>
              </a:rPr>
              <a:t>Position Description (MS-22)</a:t>
            </a:r>
            <a:endParaRPr lang="en-US" dirty="0">
              <a:latin typeface="Rockwell Extra Bold" panose="02060903040505020403" pitchFamily="18" charset="0"/>
            </a:endParaRPr>
          </a:p>
        </p:txBody>
      </p:sp>
      <p:sp>
        <p:nvSpPr>
          <p:cNvPr id="3" name="Content Placeholder 2"/>
          <p:cNvSpPr>
            <a:spLocks noGrp="1"/>
          </p:cNvSpPr>
          <p:nvPr>
            <p:ph idx="1"/>
          </p:nvPr>
        </p:nvSpPr>
        <p:spPr>
          <a:xfrm>
            <a:off x="624840" y="1758432"/>
            <a:ext cx="10515600" cy="1108868"/>
          </a:xfrm>
        </p:spPr>
        <p:txBody>
          <a:bodyPr/>
          <a:lstStyle/>
          <a:p>
            <a:pPr>
              <a:buFont typeface="Wingdings" panose="05000000000000000000" pitchFamily="2" charset="2"/>
              <a:buChar char="Ø"/>
            </a:pPr>
            <a:r>
              <a:rPr lang="en-US" b="1" dirty="0" smtClean="0">
                <a:latin typeface="Book Antiqua" panose="02040602050305030304" pitchFamily="18" charset="0"/>
              </a:rPr>
              <a:t>Performance Standards</a:t>
            </a:r>
            <a:endParaRPr lang="en-US" b="1" dirty="0"/>
          </a:p>
        </p:txBody>
      </p:sp>
      <p:sp>
        <p:nvSpPr>
          <p:cNvPr id="4" name="Content Placeholder 2"/>
          <p:cNvSpPr txBox="1">
            <a:spLocks/>
          </p:cNvSpPr>
          <p:nvPr/>
        </p:nvSpPr>
        <p:spPr>
          <a:xfrm>
            <a:off x="1668359" y="2227109"/>
            <a:ext cx="9616440" cy="871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Duties/Functions on which employee will be rated during PEP</a:t>
            </a:r>
            <a:endParaRPr lang="en-US" dirty="0"/>
          </a:p>
        </p:txBody>
      </p:sp>
      <p:sp>
        <p:nvSpPr>
          <p:cNvPr id="5" name="Content Placeholder 2"/>
          <p:cNvSpPr txBox="1">
            <a:spLocks/>
          </p:cNvSpPr>
          <p:nvPr/>
        </p:nvSpPr>
        <p:spPr>
          <a:xfrm>
            <a:off x="1668359" y="3098411"/>
            <a:ext cx="9616440" cy="832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Described in Position Description and listed in PEP form</a:t>
            </a:r>
            <a:endParaRPr lang="en-US" dirty="0"/>
          </a:p>
        </p:txBody>
      </p:sp>
      <p:sp>
        <p:nvSpPr>
          <p:cNvPr id="6" name="Content Placeholder 2"/>
          <p:cNvSpPr txBox="1">
            <a:spLocks/>
          </p:cNvSpPr>
          <p:nvPr/>
        </p:nvSpPr>
        <p:spPr>
          <a:xfrm>
            <a:off x="1668359" y="3680151"/>
            <a:ext cx="9616440" cy="1167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Consistent with duties and responsibilities for assigned class</a:t>
            </a:r>
            <a:endParaRPr lang="en-US" dirty="0"/>
          </a:p>
        </p:txBody>
      </p:sp>
      <p:pic>
        <p:nvPicPr>
          <p:cNvPr id="7" name="Picture 6"/>
          <p:cNvPicPr>
            <a:picLocks noChangeAspect="1"/>
          </p:cNvPicPr>
          <p:nvPr/>
        </p:nvPicPr>
        <p:blipFill>
          <a:blip r:embed="rId4"/>
          <a:stretch>
            <a:fillRect/>
          </a:stretch>
        </p:blipFill>
        <p:spPr>
          <a:xfrm>
            <a:off x="1560834" y="4369831"/>
            <a:ext cx="9723963" cy="981541"/>
          </a:xfrm>
          <a:prstGeom prst="rect">
            <a:avLst/>
          </a:prstGeom>
        </p:spPr>
      </p:pic>
      <p:sp>
        <p:nvSpPr>
          <p:cNvPr id="8" name="Content Placeholder 2"/>
          <p:cNvSpPr txBox="1">
            <a:spLocks/>
          </p:cNvSpPr>
          <p:nvPr/>
        </p:nvSpPr>
        <p:spPr>
          <a:xfrm>
            <a:off x="1668359" y="5121187"/>
            <a:ext cx="9616440" cy="8321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Changed during the period only after review with the employee</a:t>
            </a:r>
            <a:endParaRPr lang="en-US" dirty="0"/>
          </a:p>
        </p:txBody>
      </p:sp>
      <p:sp>
        <p:nvSpPr>
          <p:cNvPr id="9" name="Content Placeholder 2"/>
          <p:cNvSpPr txBox="1">
            <a:spLocks/>
          </p:cNvSpPr>
          <p:nvPr/>
        </p:nvSpPr>
        <p:spPr>
          <a:xfrm>
            <a:off x="1668357" y="5830843"/>
            <a:ext cx="9616440" cy="1167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Describe outcomes for “Outstanding,” as well as “Satisfactory”</a:t>
            </a:r>
            <a:endParaRPr lang="en-US" dirty="0"/>
          </a:p>
        </p:txBody>
      </p:sp>
    </p:spTree>
    <p:extLst>
      <p:ext uri="{BB962C8B-B14F-4D97-AF65-F5344CB8AC3E}">
        <p14:creationId xmlns:p14="http://schemas.microsoft.com/office/powerpoint/2010/main" val="1931390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8820" y="315280"/>
            <a:ext cx="81838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lstStyle/>
          <a:p>
            <a:pPr algn="ctr"/>
            <a:r>
              <a:rPr lang="en-US" dirty="0" smtClean="0">
                <a:latin typeface="Rockwell Extra Bold" panose="02060903040505020403" pitchFamily="18" charset="0"/>
              </a:rPr>
              <a:t>Getting the Job Done</a:t>
            </a:r>
            <a:endParaRPr lang="en-US" dirty="0">
              <a:latin typeface="Rockwell Extra Bold" panose="02060903040505020403" pitchFamily="18" charset="0"/>
            </a:endParaRPr>
          </a:p>
        </p:txBody>
      </p:sp>
      <p:sp>
        <p:nvSpPr>
          <p:cNvPr id="3" name="Content Placeholder 2"/>
          <p:cNvSpPr>
            <a:spLocks noGrp="1"/>
          </p:cNvSpPr>
          <p:nvPr>
            <p:ph idx="1"/>
          </p:nvPr>
        </p:nvSpPr>
        <p:spPr>
          <a:xfrm>
            <a:off x="822960" y="2048351"/>
            <a:ext cx="10515600" cy="1108868"/>
          </a:xfrm>
        </p:spPr>
        <p:txBody>
          <a:bodyPr>
            <a:normAutofit/>
          </a:bodyPr>
          <a:lstStyle/>
          <a:p>
            <a:pPr>
              <a:buFont typeface="Wingdings" panose="05000000000000000000" pitchFamily="2" charset="2"/>
              <a:buChar char="Ø"/>
            </a:pPr>
            <a:r>
              <a:rPr lang="en-US" sz="3200" dirty="0" smtClean="0">
                <a:latin typeface="Book Antiqua" panose="02040602050305030304" pitchFamily="18" charset="0"/>
              </a:rPr>
              <a:t>Once duties are clear, supervisor responsible for monitoring performance and addressing problems</a:t>
            </a:r>
            <a:endParaRPr lang="en-US" sz="3200" dirty="0"/>
          </a:p>
        </p:txBody>
      </p:sp>
      <p:sp>
        <p:nvSpPr>
          <p:cNvPr id="4" name="Content Placeholder 2"/>
          <p:cNvSpPr txBox="1">
            <a:spLocks/>
          </p:cNvSpPr>
          <p:nvPr/>
        </p:nvSpPr>
        <p:spPr>
          <a:xfrm>
            <a:off x="822960" y="3325018"/>
            <a:ext cx="9616440" cy="871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3200" dirty="0" smtClean="0">
                <a:latin typeface="Book Antiqua" panose="02040602050305030304" pitchFamily="18" charset="0"/>
              </a:rPr>
              <a:t>Accomplish this in two ways:</a:t>
            </a:r>
            <a:endParaRPr lang="en-US" sz="3200" dirty="0"/>
          </a:p>
        </p:txBody>
      </p:sp>
      <p:sp>
        <p:nvSpPr>
          <p:cNvPr id="5" name="Content Placeholder 2"/>
          <p:cNvSpPr txBox="1">
            <a:spLocks/>
          </p:cNvSpPr>
          <p:nvPr/>
        </p:nvSpPr>
        <p:spPr>
          <a:xfrm>
            <a:off x="1722120" y="4096066"/>
            <a:ext cx="9768840" cy="832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Provide feedback and assistance through the </a:t>
            </a:r>
            <a:r>
              <a:rPr lang="en-US" b="1" i="1" dirty="0" smtClean="0">
                <a:latin typeface="Book Antiqua" panose="02040602050305030304" pitchFamily="18" charset="0"/>
              </a:rPr>
              <a:t>PEP</a:t>
            </a:r>
            <a:r>
              <a:rPr lang="en-US" dirty="0" smtClean="0">
                <a:latin typeface="Book Antiqua" panose="02040602050305030304" pitchFamily="18" charset="0"/>
              </a:rPr>
              <a:t> </a:t>
            </a:r>
            <a:r>
              <a:rPr lang="en-US" b="1" i="1" dirty="0" smtClean="0">
                <a:latin typeface="Book Antiqua" panose="02040602050305030304" pitchFamily="18" charset="0"/>
              </a:rPr>
              <a:t>process</a:t>
            </a:r>
            <a:endParaRPr lang="en-US" b="1" i="1" dirty="0"/>
          </a:p>
        </p:txBody>
      </p:sp>
      <p:sp>
        <p:nvSpPr>
          <p:cNvPr id="6" name="Content Placeholder 2"/>
          <p:cNvSpPr txBox="1">
            <a:spLocks/>
          </p:cNvSpPr>
          <p:nvPr/>
        </p:nvSpPr>
        <p:spPr>
          <a:xfrm>
            <a:off x="1798320" y="4967921"/>
            <a:ext cx="9616440" cy="1167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Hold employee accountable for poor performance through </a:t>
            </a:r>
            <a:r>
              <a:rPr lang="en-US" b="1" i="1" dirty="0" smtClean="0">
                <a:latin typeface="Book Antiqua" panose="02040602050305030304" pitchFamily="18" charset="0"/>
              </a:rPr>
              <a:t>Progressive </a:t>
            </a:r>
            <a:r>
              <a:rPr lang="en-US" b="1" i="1" dirty="0">
                <a:latin typeface="Book Antiqua" panose="02040602050305030304" pitchFamily="18" charset="0"/>
              </a:rPr>
              <a:t>D</a:t>
            </a:r>
            <a:r>
              <a:rPr lang="en-US" b="1" i="1" dirty="0" smtClean="0">
                <a:latin typeface="Book Antiqua" panose="02040602050305030304" pitchFamily="18" charset="0"/>
              </a:rPr>
              <a:t>iscipline</a:t>
            </a:r>
            <a:endParaRPr lang="en-US" b="1" i="1" dirty="0"/>
          </a:p>
        </p:txBody>
      </p:sp>
    </p:spTree>
    <p:extLst>
      <p:ext uri="{BB962C8B-B14F-4D97-AF65-F5344CB8AC3E}">
        <p14:creationId xmlns:p14="http://schemas.microsoft.com/office/powerpoint/2010/main" val="3826962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8514" y="5105399"/>
            <a:ext cx="1648505" cy="1648505"/>
          </a:xfrm>
          <a:prstGeom prst="rect">
            <a:avLst/>
          </a:prstGeom>
        </p:spPr>
      </p:pic>
      <p:sp>
        <p:nvSpPr>
          <p:cNvPr id="2" name="Title 1"/>
          <p:cNvSpPr>
            <a:spLocks noGrp="1"/>
          </p:cNvSpPr>
          <p:nvPr>
            <p:ph type="title"/>
          </p:nvPr>
        </p:nvSpPr>
        <p:spPr>
          <a:xfrm>
            <a:off x="1417320" y="644532"/>
            <a:ext cx="9585960" cy="1325563"/>
          </a:xfr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&amp; </a:t>
            </a:r>
            <a:br>
              <a:rPr lang="en-US" dirty="0">
                <a:latin typeface="Rockwell Extra Bold" panose="02060903040505020403" pitchFamily="18" charset="0"/>
              </a:rPr>
            </a:br>
            <a:r>
              <a:rPr lang="en-US" dirty="0">
                <a:latin typeface="Rockwell Extra Bold" panose="02060903040505020403" pitchFamily="18" charset="0"/>
              </a:rPr>
              <a:t>Progressive Discipline</a:t>
            </a:r>
          </a:p>
        </p:txBody>
      </p:sp>
      <p:sp>
        <p:nvSpPr>
          <p:cNvPr id="3" name="Content Placeholder 2"/>
          <p:cNvSpPr>
            <a:spLocks noGrp="1"/>
          </p:cNvSpPr>
          <p:nvPr>
            <p:ph idx="1"/>
          </p:nvPr>
        </p:nvSpPr>
        <p:spPr>
          <a:xfrm>
            <a:off x="822960" y="2406023"/>
            <a:ext cx="10515600" cy="871855"/>
          </a:xfrm>
        </p:spPr>
        <p:txBody>
          <a:bodyPr/>
          <a:lstStyle/>
          <a:p>
            <a:pPr>
              <a:buFont typeface="Wingdings" panose="05000000000000000000" pitchFamily="2" charset="2"/>
              <a:buChar char="Ø"/>
            </a:pPr>
            <a:r>
              <a:rPr lang="en-US" dirty="0" smtClean="0">
                <a:latin typeface="Book Antiqua" panose="02040602050305030304" pitchFamily="18" charset="0"/>
              </a:rPr>
              <a:t>Progressive Discipline and the PEP Process work hand-in-hand</a:t>
            </a:r>
            <a:endParaRPr lang="en-US" dirty="0"/>
          </a:p>
        </p:txBody>
      </p:sp>
      <p:sp>
        <p:nvSpPr>
          <p:cNvPr id="4" name="Content Placeholder 2"/>
          <p:cNvSpPr txBox="1">
            <a:spLocks/>
          </p:cNvSpPr>
          <p:nvPr/>
        </p:nvSpPr>
        <p:spPr>
          <a:xfrm>
            <a:off x="822960" y="3277878"/>
            <a:ext cx="10515600" cy="871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PEP Process is meant to help employees with performance problems to improve</a:t>
            </a:r>
            <a:endParaRPr lang="en-US" dirty="0"/>
          </a:p>
        </p:txBody>
      </p:sp>
      <p:sp>
        <p:nvSpPr>
          <p:cNvPr id="5" name="Content Placeholder 2"/>
          <p:cNvSpPr txBox="1">
            <a:spLocks/>
          </p:cNvSpPr>
          <p:nvPr/>
        </p:nvSpPr>
        <p:spPr>
          <a:xfrm>
            <a:off x="822960" y="4437856"/>
            <a:ext cx="10515600" cy="1167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Progressive Discipline is used to hold employees with performance problems accountable if they do not improve</a:t>
            </a:r>
            <a:endParaRPr lang="en-US" dirty="0"/>
          </a:p>
          <a:p>
            <a:pPr lvl="2">
              <a:buFont typeface="Wingdings" panose="05000000000000000000" pitchFamily="2" charset="2"/>
              <a:buChar char="Ø"/>
            </a:pPr>
            <a:endParaRPr lang="en-US" dirty="0"/>
          </a:p>
        </p:txBody>
      </p:sp>
    </p:spTree>
    <p:extLst>
      <p:ext uri="{BB962C8B-B14F-4D97-AF65-F5344CB8AC3E}">
        <p14:creationId xmlns:p14="http://schemas.microsoft.com/office/powerpoint/2010/main" val="3692399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08071" y="559443"/>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822960" y="2048351"/>
            <a:ext cx="10515600" cy="1108868"/>
          </a:xfrm>
          <a:noFill/>
        </p:spPr>
        <p:txBody>
          <a:bodyPr>
            <a:normAutofit/>
          </a:bodyPr>
          <a:lstStyle/>
          <a:p>
            <a:pPr>
              <a:buFont typeface="Wingdings" panose="05000000000000000000" pitchFamily="2" charset="2"/>
              <a:buChar char="Ø"/>
            </a:pPr>
            <a:r>
              <a:rPr lang="en-US" sz="3200" b="1" dirty="0" smtClean="0">
                <a:latin typeface="Book Antiqua" panose="02040602050305030304" pitchFamily="18" charset="0"/>
              </a:rPr>
              <a:t>Purpose of PEP Process:</a:t>
            </a:r>
            <a:endParaRPr lang="en-US" sz="3200" b="1" dirty="0"/>
          </a:p>
        </p:txBody>
      </p:sp>
      <p:sp>
        <p:nvSpPr>
          <p:cNvPr id="4" name="Content Placeholder 2"/>
          <p:cNvSpPr txBox="1">
            <a:spLocks/>
          </p:cNvSpPr>
          <p:nvPr/>
        </p:nvSpPr>
        <p:spPr>
          <a:xfrm>
            <a:off x="1722120" y="3047212"/>
            <a:ext cx="9616440" cy="871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Facilitate communication between employee and supervisor re: expectations and job performance</a:t>
            </a:r>
            <a:endParaRPr lang="en-US" dirty="0"/>
          </a:p>
        </p:txBody>
      </p:sp>
      <p:sp>
        <p:nvSpPr>
          <p:cNvPr id="5" name="Content Placeholder 2"/>
          <p:cNvSpPr txBox="1">
            <a:spLocks/>
          </p:cNvSpPr>
          <p:nvPr/>
        </p:nvSpPr>
        <p:spPr>
          <a:xfrm>
            <a:off x="1722120" y="4364672"/>
            <a:ext cx="9616440" cy="832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Acknowledge successes</a:t>
            </a:r>
            <a:endParaRPr lang="en-US" dirty="0"/>
          </a:p>
        </p:txBody>
      </p:sp>
      <p:sp>
        <p:nvSpPr>
          <p:cNvPr id="6" name="Content Placeholder 2"/>
          <p:cNvSpPr txBox="1">
            <a:spLocks/>
          </p:cNvSpPr>
          <p:nvPr/>
        </p:nvSpPr>
        <p:spPr>
          <a:xfrm>
            <a:off x="1722120" y="5394960"/>
            <a:ext cx="9616440" cy="1167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Openly discuss areas for enhancement and improvement</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399" y="3780608"/>
            <a:ext cx="2303417" cy="1527266"/>
          </a:xfrm>
          <a:prstGeom prst="rect">
            <a:avLst/>
          </a:prstGeom>
        </p:spPr>
      </p:pic>
    </p:spTree>
    <p:extLst>
      <p:ext uri="{BB962C8B-B14F-4D97-AF65-F5344CB8AC3E}">
        <p14:creationId xmlns:p14="http://schemas.microsoft.com/office/powerpoint/2010/main" val="2789758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1871" y="63945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lstStyle/>
          <a:p>
            <a:pPr algn="ctr"/>
            <a:r>
              <a:rPr lang="en-US" dirty="0" smtClean="0">
                <a:latin typeface="Rockwell Extra Bold" panose="02060903040505020403" pitchFamily="18" charset="0"/>
              </a:rPr>
              <a:t>PEP Process</a:t>
            </a:r>
            <a:endParaRPr lang="en-US" dirty="0">
              <a:latin typeface="Rockwell Extra Bold" panose="02060903040505020403" pitchFamily="18" charset="0"/>
            </a:endParaRPr>
          </a:p>
        </p:txBody>
      </p:sp>
      <p:sp>
        <p:nvSpPr>
          <p:cNvPr id="3" name="Content Placeholder 2"/>
          <p:cNvSpPr>
            <a:spLocks noGrp="1"/>
          </p:cNvSpPr>
          <p:nvPr>
            <p:ph idx="1"/>
          </p:nvPr>
        </p:nvSpPr>
        <p:spPr>
          <a:xfrm>
            <a:off x="822960" y="2048351"/>
            <a:ext cx="10515600" cy="1108868"/>
          </a:xfrm>
          <a:noFill/>
        </p:spPr>
        <p:txBody>
          <a:bodyPr>
            <a:normAutofit/>
          </a:bodyPr>
          <a:lstStyle/>
          <a:p>
            <a:pPr>
              <a:buFont typeface="Wingdings" panose="05000000000000000000" pitchFamily="2" charset="2"/>
              <a:buChar char="Ø"/>
            </a:pPr>
            <a:r>
              <a:rPr lang="en-US" dirty="0" smtClean="0">
                <a:latin typeface="Book Antiqua" panose="02040602050305030304" pitchFamily="18" charset="0"/>
              </a:rPr>
              <a:t>All employees will be rated during same timeframe each year based on EOD</a:t>
            </a:r>
            <a:endParaRPr lang="en-US" dirty="0"/>
          </a:p>
        </p:txBody>
      </p:sp>
      <p:sp>
        <p:nvSpPr>
          <p:cNvPr id="4" name="Content Placeholder 2"/>
          <p:cNvSpPr txBox="1">
            <a:spLocks/>
          </p:cNvSpPr>
          <p:nvPr/>
        </p:nvSpPr>
        <p:spPr>
          <a:xfrm>
            <a:off x="822960" y="3047211"/>
            <a:ext cx="10363200" cy="1317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Each employee will receive a Mid-Cycle or End-of-Cycle rating during June and December of each year</a:t>
            </a:r>
            <a:endParaRPr lang="en-US" dirty="0"/>
          </a:p>
        </p:txBody>
      </p:sp>
      <p:sp>
        <p:nvSpPr>
          <p:cNvPr id="5" name="Content Placeholder 2"/>
          <p:cNvSpPr txBox="1">
            <a:spLocks/>
          </p:cNvSpPr>
          <p:nvPr/>
        </p:nvSpPr>
        <p:spPr>
          <a:xfrm>
            <a:off x="822960" y="4364672"/>
            <a:ext cx="10515600" cy="8321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Must complete PEPs on time in order to be in compliance with SPP</a:t>
            </a:r>
            <a:endParaRPr lang="en-US" dirty="0"/>
          </a:p>
        </p:txBody>
      </p:sp>
      <p:sp>
        <p:nvSpPr>
          <p:cNvPr id="6" name="Content Placeholder 2"/>
          <p:cNvSpPr txBox="1">
            <a:spLocks/>
          </p:cNvSpPr>
          <p:nvPr/>
        </p:nvSpPr>
        <p:spPr>
          <a:xfrm>
            <a:off x="822960" y="5363528"/>
            <a:ext cx="9616440" cy="1167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Completion Rates Reported to Legislature</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942" y="198665"/>
            <a:ext cx="1635817" cy="159747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3630" y="5261452"/>
            <a:ext cx="3324225" cy="1371600"/>
          </a:xfrm>
          <a:prstGeom prst="rect">
            <a:avLst/>
          </a:prstGeom>
        </p:spPr>
      </p:pic>
    </p:spTree>
    <p:extLst>
      <p:ext uri="{BB962C8B-B14F-4D97-AF65-F5344CB8AC3E}">
        <p14:creationId xmlns:p14="http://schemas.microsoft.com/office/powerpoint/2010/main" val="4258427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08071" y="559443"/>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822960" y="2048351"/>
            <a:ext cx="10515600" cy="800736"/>
          </a:xfrm>
          <a:noFill/>
        </p:spPr>
        <p:txBody>
          <a:bodyPr>
            <a:normAutofit/>
          </a:bodyPr>
          <a:lstStyle/>
          <a:p>
            <a:pPr>
              <a:buFont typeface="Wingdings" panose="05000000000000000000" pitchFamily="2" charset="2"/>
              <a:buChar char="Ø"/>
            </a:pPr>
            <a:r>
              <a:rPr lang="en-US" sz="3200" b="1" dirty="0" smtClean="0">
                <a:latin typeface="Book Antiqua" panose="02040602050305030304" pitchFamily="18" charset="0"/>
              </a:rPr>
              <a:t>Possible ratings:</a:t>
            </a:r>
            <a:endParaRPr lang="en-US" sz="3200" b="1" dirty="0"/>
          </a:p>
        </p:txBody>
      </p:sp>
      <p:sp>
        <p:nvSpPr>
          <p:cNvPr id="4" name="Content Placeholder 2"/>
          <p:cNvSpPr txBox="1">
            <a:spLocks/>
          </p:cNvSpPr>
          <p:nvPr/>
        </p:nvSpPr>
        <p:spPr>
          <a:xfrm>
            <a:off x="1722120" y="2722015"/>
            <a:ext cx="9616440" cy="871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Outstanding</a:t>
            </a:r>
            <a:endParaRPr lang="en-US" dirty="0"/>
          </a:p>
        </p:txBody>
      </p:sp>
      <p:sp>
        <p:nvSpPr>
          <p:cNvPr id="5" name="Content Placeholder 2"/>
          <p:cNvSpPr txBox="1">
            <a:spLocks/>
          </p:cNvSpPr>
          <p:nvPr/>
        </p:nvSpPr>
        <p:spPr>
          <a:xfrm>
            <a:off x="1722120" y="3374708"/>
            <a:ext cx="9616440" cy="832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Satisfactory</a:t>
            </a:r>
            <a:endParaRPr lang="en-US" dirty="0"/>
          </a:p>
        </p:txBody>
      </p:sp>
      <p:sp>
        <p:nvSpPr>
          <p:cNvPr id="6" name="Content Placeholder 2"/>
          <p:cNvSpPr txBox="1">
            <a:spLocks/>
          </p:cNvSpPr>
          <p:nvPr/>
        </p:nvSpPr>
        <p:spPr>
          <a:xfrm>
            <a:off x="1722120" y="3992880"/>
            <a:ext cx="9616440" cy="594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Unsatisfactory</a:t>
            </a:r>
            <a:endParaRPr lang="en-US" dirty="0"/>
          </a:p>
        </p:txBody>
      </p:sp>
      <p:sp>
        <p:nvSpPr>
          <p:cNvPr id="8" name="Content Placeholder 2"/>
          <p:cNvSpPr txBox="1">
            <a:spLocks/>
          </p:cNvSpPr>
          <p:nvPr/>
        </p:nvSpPr>
        <p:spPr>
          <a:xfrm>
            <a:off x="655320" y="4732497"/>
            <a:ext cx="10515600" cy="80073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3200" b="1" dirty="0" smtClean="0">
                <a:latin typeface="Book Antiqua" panose="02040602050305030304" pitchFamily="18" charset="0"/>
              </a:rPr>
              <a:t>“Satisfactory” = “doing good job”</a:t>
            </a:r>
            <a:endParaRPr lang="en-US" sz="3200" b="1" dirty="0"/>
          </a:p>
        </p:txBody>
      </p:sp>
      <p:sp>
        <p:nvSpPr>
          <p:cNvPr id="9" name="Content Placeholder 2"/>
          <p:cNvSpPr txBox="1">
            <a:spLocks/>
          </p:cNvSpPr>
          <p:nvPr/>
        </p:nvSpPr>
        <p:spPr>
          <a:xfrm>
            <a:off x="655320" y="5658486"/>
            <a:ext cx="10515600" cy="800736"/>
          </a:xfrm>
          <a:prstGeom prst="rect">
            <a:avLst/>
          </a:prstGeom>
          <a:no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3200" b="1" dirty="0" smtClean="0">
                <a:latin typeface="Book Antiqua" panose="02040602050305030304" pitchFamily="18" charset="0"/>
              </a:rPr>
              <a:t>Supervisor comments for any rating other than “Satisfactory”</a:t>
            </a:r>
            <a:endParaRPr lang="en-US" sz="3200" b="1" dirty="0"/>
          </a:p>
        </p:txBody>
      </p:sp>
    </p:spTree>
    <p:extLst>
      <p:ext uri="{BB962C8B-B14F-4D97-AF65-F5344CB8AC3E}">
        <p14:creationId xmlns:p14="http://schemas.microsoft.com/office/powerpoint/2010/main" val="3519462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1871" y="63945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868680" y="2303626"/>
            <a:ext cx="10515600" cy="588009"/>
          </a:xfrm>
          <a:noFill/>
        </p:spPr>
        <p:txBody>
          <a:bodyPr>
            <a:normAutofit/>
          </a:bodyPr>
          <a:lstStyle/>
          <a:p>
            <a:pPr>
              <a:buFont typeface="Wingdings" panose="05000000000000000000" pitchFamily="2" charset="2"/>
              <a:buChar char="Ø"/>
            </a:pPr>
            <a:r>
              <a:rPr lang="en-US" sz="3200" b="1" dirty="0" smtClean="0">
                <a:latin typeface="Book Antiqua" panose="02040602050305030304" pitchFamily="18" charset="0"/>
              </a:rPr>
              <a:t>Beginning-of-Cycle and at hire</a:t>
            </a:r>
            <a:endParaRPr lang="en-US" sz="3200" b="1" dirty="0"/>
          </a:p>
        </p:txBody>
      </p:sp>
      <p:sp>
        <p:nvSpPr>
          <p:cNvPr id="4" name="Content Placeholder 2"/>
          <p:cNvSpPr txBox="1">
            <a:spLocks/>
          </p:cNvSpPr>
          <p:nvPr/>
        </p:nvSpPr>
        <p:spPr>
          <a:xfrm>
            <a:off x="1783080" y="3047215"/>
            <a:ext cx="9403080" cy="671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latin typeface="Book Antiqua" panose="02040602050305030304" pitchFamily="18" charset="0"/>
              </a:rPr>
              <a:t> Employee and Supervisor meet to:</a:t>
            </a:r>
            <a:endParaRPr lang="en-US" dirty="0"/>
          </a:p>
        </p:txBody>
      </p:sp>
      <p:sp>
        <p:nvSpPr>
          <p:cNvPr id="5" name="Content Placeholder 2"/>
          <p:cNvSpPr txBox="1">
            <a:spLocks/>
          </p:cNvSpPr>
          <p:nvPr/>
        </p:nvSpPr>
        <p:spPr>
          <a:xfrm>
            <a:off x="2636520" y="3707839"/>
            <a:ext cx="10515600" cy="634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Discuss employee’s status</a:t>
            </a:r>
            <a:endParaRPr lang="en-US" dirty="0"/>
          </a:p>
        </p:txBody>
      </p:sp>
      <p:sp>
        <p:nvSpPr>
          <p:cNvPr id="6" name="Content Placeholder 2"/>
          <p:cNvSpPr txBox="1">
            <a:spLocks/>
          </p:cNvSpPr>
          <p:nvPr/>
        </p:nvSpPr>
        <p:spPr>
          <a:xfrm>
            <a:off x="2636520" y="4341887"/>
            <a:ext cx="9525000" cy="634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Review Position Description and Performance Standards</a:t>
            </a:r>
            <a:endParaRPr lang="en-US" dirty="0"/>
          </a:p>
        </p:txBody>
      </p:sp>
      <p:sp>
        <p:nvSpPr>
          <p:cNvPr id="7" name="Content Placeholder 2"/>
          <p:cNvSpPr txBox="1">
            <a:spLocks/>
          </p:cNvSpPr>
          <p:nvPr/>
        </p:nvSpPr>
        <p:spPr>
          <a:xfrm>
            <a:off x="2636520" y="5002519"/>
            <a:ext cx="8793480" cy="71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Discuss performance expectations for coming year</a:t>
            </a:r>
            <a:endParaRPr lang="en-US" dirty="0"/>
          </a:p>
        </p:txBody>
      </p:sp>
    </p:spTree>
    <p:extLst>
      <p:ext uri="{BB962C8B-B14F-4D97-AF65-F5344CB8AC3E}">
        <p14:creationId xmlns:p14="http://schemas.microsoft.com/office/powerpoint/2010/main" val="209658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quot;No&quot; Symbol 7"/>
          <p:cNvSpPr/>
          <p:nvPr/>
        </p:nvSpPr>
        <p:spPr>
          <a:xfrm>
            <a:off x="2649556" y="5067306"/>
            <a:ext cx="1393633" cy="1140246"/>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531871" y="63945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822960" y="2048359"/>
            <a:ext cx="10515600" cy="710089"/>
          </a:xfrm>
          <a:noFill/>
        </p:spPr>
        <p:txBody>
          <a:bodyPr>
            <a:normAutofit/>
          </a:bodyPr>
          <a:lstStyle/>
          <a:p>
            <a:pPr>
              <a:buFont typeface="Wingdings" panose="05000000000000000000" pitchFamily="2" charset="2"/>
              <a:buChar char="Ø"/>
            </a:pPr>
            <a:r>
              <a:rPr lang="en-US" sz="3600" b="1" i="1" dirty="0" smtClean="0"/>
              <a:t>Mid-Cycle PEP</a:t>
            </a:r>
            <a:endParaRPr lang="en-US" sz="3600" dirty="0"/>
          </a:p>
        </p:txBody>
      </p:sp>
      <p:sp>
        <p:nvSpPr>
          <p:cNvPr id="4" name="Content Placeholder 2"/>
          <p:cNvSpPr txBox="1">
            <a:spLocks/>
          </p:cNvSpPr>
          <p:nvPr/>
        </p:nvSpPr>
        <p:spPr>
          <a:xfrm>
            <a:off x="1508760" y="2963871"/>
            <a:ext cx="10363200" cy="729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First rating period after hire, same rating period each year</a:t>
            </a:r>
            <a:endParaRPr lang="en-US" dirty="0"/>
          </a:p>
        </p:txBody>
      </p:sp>
      <p:sp>
        <p:nvSpPr>
          <p:cNvPr id="5" name="Content Placeholder 2"/>
          <p:cNvSpPr txBox="1">
            <a:spLocks/>
          </p:cNvSpPr>
          <p:nvPr/>
        </p:nvSpPr>
        <p:spPr>
          <a:xfrm>
            <a:off x="1508760" y="3693318"/>
            <a:ext cx="10515600" cy="735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Let employee know how supervisor feels they are doing</a:t>
            </a:r>
            <a:endParaRPr lang="en-US" dirty="0"/>
          </a:p>
        </p:txBody>
      </p:sp>
      <p:sp>
        <p:nvSpPr>
          <p:cNvPr id="6" name="Content Placeholder 2"/>
          <p:cNvSpPr txBox="1">
            <a:spLocks/>
          </p:cNvSpPr>
          <p:nvPr/>
        </p:nvSpPr>
        <p:spPr>
          <a:xfrm>
            <a:off x="1508760" y="4574389"/>
            <a:ext cx="9616440" cy="774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Only need full evaluation if Unsatisfactory</a:t>
            </a:r>
            <a:endParaRPr lang="en-US" dirty="0"/>
          </a:p>
        </p:txBody>
      </p:sp>
      <p:sp>
        <p:nvSpPr>
          <p:cNvPr id="7" name="Content Placeholder 2"/>
          <p:cNvSpPr txBox="1">
            <a:spLocks/>
          </p:cNvSpPr>
          <p:nvPr/>
        </p:nvSpPr>
        <p:spPr>
          <a:xfrm>
            <a:off x="1508760" y="5349248"/>
            <a:ext cx="9616440" cy="774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Not grievable – employee can add written comments</a:t>
            </a:r>
            <a:endParaRPr lang="en-US" dirty="0"/>
          </a:p>
        </p:txBody>
      </p:sp>
    </p:spTree>
    <p:extLst>
      <p:ext uri="{BB962C8B-B14F-4D97-AF65-F5344CB8AC3E}">
        <p14:creationId xmlns:p14="http://schemas.microsoft.com/office/powerpoint/2010/main" val="2481593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1871" y="63945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822960" y="2048359"/>
            <a:ext cx="10515600" cy="710089"/>
          </a:xfrm>
          <a:noFill/>
        </p:spPr>
        <p:txBody>
          <a:bodyPr>
            <a:normAutofit/>
          </a:bodyPr>
          <a:lstStyle/>
          <a:p>
            <a:pPr>
              <a:buFont typeface="Wingdings" panose="05000000000000000000" pitchFamily="2" charset="2"/>
              <a:buChar char="Ø"/>
            </a:pPr>
            <a:r>
              <a:rPr lang="en-US" sz="3600" b="1" i="1" dirty="0" smtClean="0"/>
              <a:t>End-of-Cycle PEP</a:t>
            </a:r>
            <a:endParaRPr lang="en-US" sz="3600" dirty="0"/>
          </a:p>
        </p:txBody>
      </p:sp>
      <p:sp>
        <p:nvSpPr>
          <p:cNvPr id="4" name="Content Placeholder 2"/>
          <p:cNvSpPr txBox="1">
            <a:spLocks/>
          </p:cNvSpPr>
          <p:nvPr/>
        </p:nvSpPr>
        <p:spPr>
          <a:xfrm>
            <a:off x="1508760" y="2572236"/>
            <a:ext cx="10363200" cy="729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Employee’s final performance ratings</a:t>
            </a:r>
            <a:endParaRPr lang="en-US" dirty="0"/>
          </a:p>
        </p:txBody>
      </p:sp>
      <p:sp>
        <p:nvSpPr>
          <p:cNvPr id="5" name="Content Placeholder 2"/>
          <p:cNvSpPr txBox="1">
            <a:spLocks/>
          </p:cNvSpPr>
          <p:nvPr/>
        </p:nvSpPr>
        <p:spPr>
          <a:xfrm>
            <a:off x="1508760" y="3281598"/>
            <a:ext cx="10515600" cy="73533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specific tasks employee is to achieve during the next rating period</a:t>
            </a:r>
            <a:endParaRPr lang="en-US" dirty="0"/>
          </a:p>
        </p:txBody>
      </p:sp>
      <p:sp>
        <p:nvSpPr>
          <p:cNvPr id="6" name="Content Placeholder 2"/>
          <p:cNvSpPr txBox="1">
            <a:spLocks/>
          </p:cNvSpPr>
          <p:nvPr/>
        </p:nvSpPr>
        <p:spPr>
          <a:xfrm>
            <a:off x="1508760" y="3951449"/>
            <a:ext cx="9616440" cy="774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any modifications to the employee’s Position Description</a:t>
            </a:r>
            <a:endParaRPr lang="en-US" dirty="0"/>
          </a:p>
        </p:txBody>
      </p:sp>
      <p:sp>
        <p:nvSpPr>
          <p:cNvPr id="7" name="Content Placeholder 2"/>
          <p:cNvSpPr txBox="1">
            <a:spLocks/>
          </p:cNvSpPr>
          <p:nvPr/>
        </p:nvSpPr>
        <p:spPr>
          <a:xfrm>
            <a:off x="1508760" y="4708754"/>
            <a:ext cx="10104120" cy="774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recommendations for training to enhance employee’s skills</a:t>
            </a:r>
            <a:endParaRPr lang="en-US" dirty="0"/>
          </a:p>
        </p:txBody>
      </p:sp>
      <p:sp>
        <p:nvSpPr>
          <p:cNvPr id="9" name="Content Placeholder 2"/>
          <p:cNvSpPr txBox="1">
            <a:spLocks/>
          </p:cNvSpPr>
          <p:nvPr/>
        </p:nvSpPr>
        <p:spPr>
          <a:xfrm>
            <a:off x="1508760" y="5400570"/>
            <a:ext cx="10104120" cy="7748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supervisory comments should address any ratings that are anything other than “satisfactory”</a:t>
            </a:r>
            <a:endParaRPr lang="en-US" dirty="0"/>
          </a:p>
        </p:txBody>
      </p:sp>
    </p:spTree>
    <p:extLst>
      <p:ext uri="{BB962C8B-B14F-4D97-AF65-F5344CB8AC3E}">
        <p14:creationId xmlns:p14="http://schemas.microsoft.com/office/powerpoint/2010/main" val="2115315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636"/>
            <a:ext cx="10515600" cy="1557687"/>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normAutofit/>
          </a:bodyPr>
          <a:lstStyle/>
          <a:p>
            <a:pPr algn="ctr"/>
            <a:r>
              <a:rPr lang="en-US" sz="1050" b="0" i="0" u="none" strike="noStrike" baseline="0" dirty="0" smtClean="0">
                <a:solidFill>
                  <a:srgbClr val="000000"/>
                </a:solidFill>
                <a:latin typeface="Arial" panose="020B0604020202020204" pitchFamily="34" charset="0"/>
              </a:rPr>
              <a:t/>
            </a:r>
            <a:br>
              <a:rPr lang="en-US" sz="1050" b="0" i="0" u="none" strike="noStrike" baseline="0" dirty="0" smtClean="0">
                <a:solidFill>
                  <a:srgbClr val="000000"/>
                </a:solidFill>
                <a:latin typeface="Arial" panose="020B0604020202020204" pitchFamily="34" charset="0"/>
              </a:rPr>
            </a:br>
            <a:r>
              <a:rPr lang="en-US" sz="4800" b="1" dirty="0" smtClean="0">
                <a:latin typeface="Rockwell Extra Bold" panose="02060903040505020403" pitchFamily="18" charset="0"/>
              </a:rPr>
              <a:t>State Personnel and Pensions Article (SPP)</a:t>
            </a:r>
            <a:endParaRPr lang="en-US" sz="4900" b="1" dirty="0">
              <a:latin typeface="Rockwell Extra Bold" panose="02060903040505020403" pitchFamily="18" charset="0"/>
              <a:cs typeface="Leelawadee" panose="020B0502040204020203" pitchFamily="34" charset="-34"/>
            </a:endParaRPr>
          </a:p>
        </p:txBody>
      </p:sp>
      <p:sp>
        <p:nvSpPr>
          <p:cNvPr id="3" name="Content Placeholder 2"/>
          <p:cNvSpPr>
            <a:spLocks noGrp="1"/>
          </p:cNvSpPr>
          <p:nvPr>
            <p:ph idx="1"/>
          </p:nvPr>
        </p:nvSpPr>
        <p:spPr>
          <a:xfrm>
            <a:off x="838200" y="2312071"/>
            <a:ext cx="10515600" cy="2374233"/>
          </a:xfrm>
          <a:noFill/>
        </p:spPr>
        <p:txBody>
          <a:bodyPr>
            <a:normAutofit fontScale="62500" lnSpcReduction="20000"/>
          </a:bodyPr>
          <a:lstStyle/>
          <a:p>
            <a:endParaRPr lang="en-US" dirty="0"/>
          </a:p>
          <a:p>
            <a:pPr>
              <a:lnSpc>
                <a:spcPct val="120000"/>
              </a:lnSpc>
              <a:buFont typeface="Wingdings" panose="05000000000000000000" pitchFamily="2" charset="2"/>
              <a:buChar char="Ø"/>
            </a:pPr>
            <a:r>
              <a:rPr lang="en-US" sz="5100" b="1" dirty="0" smtClean="0">
                <a:latin typeface="Book Antiqua" panose="02040602050305030304" pitchFamily="18" charset="0"/>
              </a:rPr>
              <a:t>SPP 7-404 </a:t>
            </a:r>
            <a:r>
              <a:rPr lang="en-US" sz="3800" b="1" dirty="0" smtClean="0">
                <a:latin typeface="Book Antiqua" panose="02040602050305030304" pitchFamily="18" charset="0"/>
              </a:rPr>
              <a:t>(a) supervisor has the responsibility of properly explaining the duties and responsibilities of an employee’s position to the employee, providing the employee with a written position description and otherwise orienting the employee to the operation of the employee’s unit.</a:t>
            </a:r>
            <a:endParaRPr lang="en-US" sz="3800" dirty="0">
              <a:latin typeface="Book Antiqua" panose="02040602050305030304" pitchFamily="18" charset="0"/>
            </a:endParaRPr>
          </a:p>
          <a:p>
            <a:endParaRPr lang="en-US" dirty="0"/>
          </a:p>
        </p:txBody>
      </p:sp>
      <p:sp>
        <p:nvSpPr>
          <p:cNvPr id="4" name="Content Placeholder 2"/>
          <p:cNvSpPr txBox="1">
            <a:spLocks/>
          </p:cNvSpPr>
          <p:nvPr/>
        </p:nvSpPr>
        <p:spPr>
          <a:xfrm>
            <a:off x="838200" y="4800608"/>
            <a:ext cx="10515600" cy="237423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3200" b="1" dirty="0" smtClean="0">
                <a:latin typeface="Book Antiqua" panose="02040602050305030304" pitchFamily="18" charset="0"/>
              </a:rPr>
              <a:t>SPP 7-501 </a:t>
            </a:r>
            <a:r>
              <a:rPr lang="en-US" sz="2400" b="1" dirty="0" smtClean="0">
                <a:latin typeface="Book Antiqua" panose="02040602050305030304" pitchFamily="18" charset="0"/>
              </a:rPr>
              <a:t>(d) Evaluation of managers or supervisors performance – In general. – Factors in evaluating a manager’s or supervisor’s performance shall include: (3) the timely completion of performance appraisals for employees assigned to the manager or supervisor</a:t>
            </a:r>
            <a:endParaRPr lang="en-US" sz="2400" dirty="0"/>
          </a:p>
        </p:txBody>
      </p:sp>
      <p:sp>
        <p:nvSpPr>
          <p:cNvPr id="5" name="Rectangle 4"/>
          <p:cNvSpPr/>
          <p:nvPr/>
        </p:nvSpPr>
        <p:spPr>
          <a:xfrm>
            <a:off x="-218962" y="1988909"/>
            <a:ext cx="3084084" cy="646331"/>
          </a:xfrm>
          <a:prstGeom prst="rect">
            <a:avLst/>
          </a:prstGeom>
          <a:noFill/>
        </p:spPr>
        <p:txBody>
          <a:bodyPr wrap="square" lIns="91440" tIns="45720" rIns="91440" bIns="45720">
            <a:spAutoFit/>
          </a:bodyPr>
          <a:lstStyle/>
          <a:p>
            <a:pPr algn="ctr"/>
            <a:r>
              <a:rPr lang="en-US" sz="36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EXAMPLES</a:t>
            </a:r>
            <a:endParaRPr lang="en-US" sz="36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5899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88328" y="323766"/>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822960" y="2048359"/>
            <a:ext cx="10515600" cy="710089"/>
          </a:xfrm>
          <a:noFill/>
        </p:spPr>
        <p:txBody>
          <a:bodyPr>
            <a:normAutofit/>
          </a:bodyPr>
          <a:lstStyle/>
          <a:p>
            <a:pPr>
              <a:buFont typeface="Wingdings" panose="05000000000000000000" pitchFamily="2" charset="2"/>
              <a:buChar char="Ø"/>
            </a:pPr>
            <a:r>
              <a:rPr lang="en-US" sz="3600" b="1" i="1" dirty="0" smtClean="0"/>
              <a:t>End-of-Cycle PEP</a:t>
            </a:r>
            <a:endParaRPr lang="en-US" sz="3600" dirty="0"/>
          </a:p>
        </p:txBody>
      </p:sp>
      <p:sp>
        <p:nvSpPr>
          <p:cNvPr id="4" name="Content Placeholder 2"/>
          <p:cNvSpPr txBox="1">
            <a:spLocks/>
          </p:cNvSpPr>
          <p:nvPr/>
        </p:nvSpPr>
        <p:spPr>
          <a:xfrm>
            <a:off x="1379220" y="2841786"/>
            <a:ext cx="10363200" cy="1379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There should never be any surprises for the employee on their End-of-Cycle PEP. They should never be hearing something negative for the first time during this review process.</a:t>
            </a:r>
            <a:endParaRPr lang="en-US" dirty="0"/>
          </a:p>
        </p:txBody>
      </p:sp>
      <p:sp>
        <p:nvSpPr>
          <p:cNvPr id="6" name="Content Placeholder 2"/>
          <p:cNvSpPr txBox="1">
            <a:spLocks/>
          </p:cNvSpPr>
          <p:nvPr/>
        </p:nvSpPr>
        <p:spPr>
          <a:xfrm>
            <a:off x="1379220" y="4221005"/>
            <a:ext cx="9616440" cy="774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The employee is encouraged to add comments to the PEP</a:t>
            </a:r>
            <a:endParaRPr lang="en-US" dirty="0"/>
          </a:p>
        </p:txBody>
      </p:sp>
      <p:sp>
        <p:nvSpPr>
          <p:cNvPr id="7" name="Content Placeholder 2"/>
          <p:cNvSpPr txBox="1">
            <a:spLocks/>
          </p:cNvSpPr>
          <p:nvPr/>
        </p:nvSpPr>
        <p:spPr>
          <a:xfrm>
            <a:off x="1379220" y="4825359"/>
            <a:ext cx="10104120" cy="774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What to do if the employee refuses to sign the PEP?</a:t>
            </a:r>
            <a:endParaRPr lang="en-US" dirty="0"/>
          </a:p>
        </p:txBody>
      </p:sp>
      <p:sp>
        <p:nvSpPr>
          <p:cNvPr id="10" name="Content Placeholder 2"/>
          <p:cNvSpPr txBox="1">
            <a:spLocks/>
          </p:cNvSpPr>
          <p:nvPr/>
        </p:nvSpPr>
        <p:spPr>
          <a:xfrm>
            <a:off x="1379220" y="5500660"/>
            <a:ext cx="10104120" cy="1113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Copies of the PEP go to the supervisor, the employee. The original goes to MMD SPO Human Resources Department</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1090" y="1318530"/>
            <a:ext cx="1609420" cy="1446441"/>
          </a:xfrm>
          <a:prstGeom prst="rect">
            <a:avLst/>
          </a:prstGeom>
        </p:spPr>
      </p:pic>
    </p:spTree>
    <p:extLst>
      <p:ext uri="{BB962C8B-B14F-4D97-AF65-F5344CB8AC3E}">
        <p14:creationId xmlns:p14="http://schemas.microsoft.com/office/powerpoint/2010/main" val="489168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1871" y="63945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899160" y="2166310"/>
            <a:ext cx="10515600" cy="710089"/>
          </a:xfrm>
          <a:noFill/>
        </p:spPr>
        <p:txBody>
          <a:bodyPr>
            <a:normAutofit/>
          </a:bodyPr>
          <a:lstStyle/>
          <a:p>
            <a:pPr>
              <a:buFont typeface="Wingdings" panose="05000000000000000000" pitchFamily="2" charset="2"/>
              <a:buChar char="Ø"/>
            </a:pPr>
            <a:r>
              <a:rPr lang="en-US" sz="3600" b="1" i="1" dirty="0" smtClean="0"/>
              <a:t>END-OF-CYCLE “Unsatisfactory”</a:t>
            </a:r>
            <a:endParaRPr lang="en-US" sz="3600" dirty="0"/>
          </a:p>
        </p:txBody>
      </p:sp>
      <p:sp>
        <p:nvSpPr>
          <p:cNvPr id="4" name="Content Placeholder 2"/>
          <p:cNvSpPr txBox="1">
            <a:spLocks/>
          </p:cNvSpPr>
          <p:nvPr/>
        </p:nvSpPr>
        <p:spPr>
          <a:xfrm>
            <a:off x="1508760" y="2959734"/>
            <a:ext cx="10515600" cy="16015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Contact the Agency HR Director as soon as you are aware that you will have an employee with an overall End-of-Cycle rating of Unsatisfactory prior to discussing the evaluation with the employee</a:t>
            </a:r>
            <a:endParaRPr lang="en-US" dirty="0"/>
          </a:p>
        </p:txBody>
      </p:sp>
      <p:sp>
        <p:nvSpPr>
          <p:cNvPr id="5" name="Content Placeholder 2"/>
          <p:cNvSpPr txBox="1">
            <a:spLocks/>
          </p:cNvSpPr>
          <p:nvPr/>
        </p:nvSpPr>
        <p:spPr>
          <a:xfrm>
            <a:off x="1508760" y="4762579"/>
            <a:ext cx="10515600" cy="735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Prepare a Performance Improvement Plan (PIP)</a:t>
            </a:r>
          </a:p>
        </p:txBody>
      </p:sp>
    </p:spTree>
    <p:extLst>
      <p:ext uri="{BB962C8B-B14F-4D97-AF65-F5344CB8AC3E}">
        <p14:creationId xmlns:p14="http://schemas.microsoft.com/office/powerpoint/2010/main" val="4277670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1391" y="43179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716280" y="1900863"/>
            <a:ext cx="10515600" cy="710089"/>
          </a:xfrm>
          <a:noFill/>
        </p:spPr>
        <p:txBody>
          <a:bodyPr>
            <a:normAutofit/>
          </a:bodyPr>
          <a:lstStyle/>
          <a:p>
            <a:pPr>
              <a:buFont typeface="Wingdings" panose="05000000000000000000" pitchFamily="2" charset="2"/>
              <a:buChar char="Ø"/>
            </a:pPr>
            <a:r>
              <a:rPr lang="en-US" sz="3600" b="1" i="1" dirty="0" smtClean="0"/>
              <a:t>Performance Improvement Plan (PIP) - Formal</a:t>
            </a:r>
          </a:p>
        </p:txBody>
      </p:sp>
      <p:sp>
        <p:nvSpPr>
          <p:cNvPr id="4" name="Content Placeholder 2"/>
          <p:cNvSpPr txBox="1">
            <a:spLocks/>
          </p:cNvSpPr>
          <p:nvPr/>
        </p:nvSpPr>
        <p:spPr>
          <a:xfrm>
            <a:off x="1379220" y="2524212"/>
            <a:ext cx="10363200" cy="585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Identify unacceptable performance</a:t>
            </a:r>
            <a:endParaRPr lang="en-US" dirty="0"/>
          </a:p>
        </p:txBody>
      </p:sp>
      <p:sp>
        <p:nvSpPr>
          <p:cNvPr id="6" name="Content Placeholder 2"/>
          <p:cNvSpPr txBox="1">
            <a:spLocks/>
          </p:cNvSpPr>
          <p:nvPr/>
        </p:nvSpPr>
        <p:spPr>
          <a:xfrm>
            <a:off x="1379220" y="3108560"/>
            <a:ext cx="9616440" cy="7748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Describe what employer and employee will do to improve</a:t>
            </a:r>
            <a:endParaRPr lang="en-US" dirty="0"/>
          </a:p>
        </p:txBody>
      </p:sp>
      <p:sp>
        <p:nvSpPr>
          <p:cNvPr id="7" name="Content Placeholder 2"/>
          <p:cNvSpPr txBox="1">
            <a:spLocks/>
          </p:cNvSpPr>
          <p:nvPr/>
        </p:nvSpPr>
        <p:spPr>
          <a:xfrm>
            <a:off x="1379220" y="3883421"/>
            <a:ext cx="10104120" cy="774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Meet and evaluate at 90 and 180 days</a:t>
            </a:r>
            <a:endParaRPr lang="en-US" dirty="0"/>
          </a:p>
        </p:txBody>
      </p:sp>
      <p:sp>
        <p:nvSpPr>
          <p:cNvPr id="10" name="Content Placeholder 2"/>
          <p:cNvSpPr txBox="1">
            <a:spLocks/>
          </p:cNvSpPr>
          <p:nvPr/>
        </p:nvSpPr>
        <p:spPr>
          <a:xfrm>
            <a:off x="1379220" y="4381023"/>
            <a:ext cx="10104120" cy="1113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180 days to attain an over-all “Satisfactory” or employment shall be Terminated </a:t>
            </a:r>
            <a:endParaRPr lang="en-US" dirty="0"/>
          </a:p>
        </p:txBody>
      </p:sp>
      <p:sp>
        <p:nvSpPr>
          <p:cNvPr id="8" name="Content Placeholder 2"/>
          <p:cNvSpPr txBox="1">
            <a:spLocks/>
          </p:cNvSpPr>
          <p:nvPr/>
        </p:nvSpPr>
        <p:spPr>
          <a:xfrm>
            <a:off x="1379223" y="5155882"/>
            <a:ext cx="10629900" cy="14629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It is required that all “Unsatisfactory” overall ratings and formal PIP’s be approved by the HR Director and Manager of the Supervisor prior to being reviewed with the employee and finalized </a:t>
            </a:r>
            <a:endParaRPr lang="en-US" dirty="0"/>
          </a:p>
        </p:txBody>
      </p:sp>
    </p:spTree>
    <p:extLst>
      <p:ext uri="{BB962C8B-B14F-4D97-AF65-F5344CB8AC3E}">
        <p14:creationId xmlns:p14="http://schemas.microsoft.com/office/powerpoint/2010/main" val="1825369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1391" y="43179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716280" y="1900863"/>
            <a:ext cx="10515600" cy="710089"/>
          </a:xfrm>
          <a:noFill/>
        </p:spPr>
        <p:txBody>
          <a:bodyPr>
            <a:normAutofit/>
          </a:bodyPr>
          <a:lstStyle/>
          <a:p>
            <a:pPr>
              <a:buFont typeface="Wingdings" panose="05000000000000000000" pitchFamily="2" charset="2"/>
              <a:buChar char="Ø"/>
            </a:pPr>
            <a:r>
              <a:rPr lang="en-US" sz="3600" b="1" i="1" dirty="0" smtClean="0"/>
              <a:t>Performance Improvement Plan (PIP) - Informal</a:t>
            </a:r>
          </a:p>
        </p:txBody>
      </p:sp>
      <p:sp>
        <p:nvSpPr>
          <p:cNvPr id="4" name="Content Placeholder 2"/>
          <p:cNvSpPr txBox="1">
            <a:spLocks/>
          </p:cNvSpPr>
          <p:nvPr/>
        </p:nvSpPr>
        <p:spPr>
          <a:xfrm>
            <a:off x="1192531" y="4445319"/>
            <a:ext cx="10363200" cy="585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Identify unacceptable performance</a:t>
            </a:r>
            <a:endParaRPr lang="en-US" dirty="0"/>
          </a:p>
        </p:txBody>
      </p:sp>
      <p:sp>
        <p:nvSpPr>
          <p:cNvPr id="6" name="Content Placeholder 2"/>
          <p:cNvSpPr txBox="1">
            <a:spLocks/>
          </p:cNvSpPr>
          <p:nvPr/>
        </p:nvSpPr>
        <p:spPr>
          <a:xfrm>
            <a:off x="1192531" y="5040207"/>
            <a:ext cx="9616440" cy="7748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Describe what employer and employee will do to improve and the time frame that improvement is expected</a:t>
            </a:r>
            <a:endParaRPr lang="en-US" dirty="0"/>
          </a:p>
        </p:txBody>
      </p:sp>
      <p:sp>
        <p:nvSpPr>
          <p:cNvPr id="7" name="Content Placeholder 2"/>
          <p:cNvSpPr txBox="1">
            <a:spLocks/>
          </p:cNvSpPr>
          <p:nvPr/>
        </p:nvSpPr>
        <p:spPr>
          <a:xfrm>
            <a:off x="1192531" y="3661360"/>
            <a:ext cx="10104120" cy="7748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Can be used as soon as the supervisor determines that the employee’s job performance has reached unsatisfactory level</a:t>
            </a:r>
            <a:endParaRPr lang="en-US" dirty="0"/>
          </a:p>
        </p:txBody>
      </p:sp>
      <p:sp>
        <p:nvSpPr>
          <p:cNvPr id="10" name="Content Placeholder 2"/>
          <p:cNvSpPr txBox="1">
            <a:spLocks/>
          </p:cNvSpPr>
          <p:nvPr/>
        </p:nvSpPr>
        <p:spPr>
          <a:xfrm>
            <a:off x="1127760" y="5824158"/>
            <a:ext cx="10104120" cy="1113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Work with the HR Director to ensure compliance</a:t>
            </a:r>
            <a:endParaRPr lang="en-US" dirty="0"/>
          </a:p>
        </p:txBody>
      </p:sp>
      <p:sp>
        <p:nvSpPr>
          <p:cNvPr id="8" name="Content Placeholder 2"/>
          <p:cNvSpPr txBox="1">
            <a:spLocks/>
          </p:cNvSpPr>
          <p:nvPr/>
        </p:nvSpPr>
        <p:spPr>
          <a:xfrm>
            <a:off x="1192530" y="2407562"/>
            <a:ext cx="10629900" cy="1462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A informal PIP can be used outside of the End-of-Cycle PEP process to help an employee improve their unsatisfactory performance</a:t>
            </a:r>
            <a:endParaRPr lang="en-US" dirty="0"/>
          </a:p>
        </p:txBody>
      </p:sp>
    </p:spTree>
    <p:extLst>
      <p:ext uri="{BB962C8B-B14F-4D97-AF65-F5344CB8AC3E}">
        <p14:creationId xmlns:p14="http://schemas.microsoft.com/office/powerpoint/2010/main" val="4126251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1391" y="43179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716280" y="1900863"/>
            <a:ext cx="10515600" cy="710089"/>
          </a:xfrm>
          <a:noFill/>
        </p:spPr>
        <p:txBody>
          <a:bodyPr>
            <a:normAutofit/>
          </a:bodyPr>
          <a:lstStyle/>
          <a:p>
            <a:pPr>
              <a:buFont typeface="Wingdings" panose="05000000000000000000" pitchFamily="2" charset="2"/>
              <a:buChar char="Ø"/>
            </a:pPr>
            <a:r>
              <a:rPr lang="en-US" sz="3600" b="1" i="1" dirty="0" smtClean="0"/>
              <a:t> End-of-Cycle PEP Considerations </a:t>
            </a:r>
          </a:p>
        </p:txBody>
      </p:sp>
      <p:sp>
        <p:nvSpPr>
          <p:cNvPr id="4" name="Content Placeholder 2"/>
          <p:cNvSpPr txBox="1">
            <a:spLocks/>
          </p:cNvSpPr>
          <p:nvPr/>
        </p:nvSpPr>
        <p:spPr>
          <a:xfrm>
            <a:off x="1379220" y="2577155"/>
            <a:ext cx="10363200" cy="13592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Each employee should be given opportunity to participate in performance appraisal by preparing a self-assessment that:</a:t>
            </a:r>
          </a:p>
          <a:p>
            <a:pPr marL="0" indent="0">
              <a:buNone/>
            </a:pPr>
            <a:r>
              <a:rPr lang="en-US" dirty="0">
                <a:latin typeface="Book Antiqua" panose="02040602050305030304" pitchFamily="18" charset="0"/>
              </a:rPr>
              <a:t>	</a:t>
            </a:r>
            <a:r>
              <a:rPr lang="en-US" dirty="0" smtClean="0">
                <a:latin typeface="Book Antiqua" panose="02040602050305030304" pitchFamily="18" charset="0"/>
              </a:rPr>
              <a:t>(</a:t>
            </a:r>
            <a:r>
              <a:rPr lang="en-US" dirty="0" smtClean="0">
                <a:solidFill>
                  <a:srgbClr val="FF0000"/>
                </a:solidFill>
                <a:latin typeface="Book Antiqua" panose="02040602050305030304" pitchFamily="18" charset="0"/>
              </a:rPr>
              <a:t>this is no longer mandatory</a:t>
            </a:r>
            <a:r>
              <a:rPr lang="en-US" dirty="0" smtClean="0">
                <a:latin typeface="Book Antiqua" panose="02040602050305030304" pitchFamily="18" charset="0"/>
              </a:rPr>
              <a:t>)</a:t>
            </a:r>
            <a:endParaRPr lang="en-US" dirty="0"/>
          </a:p>
        </p:txBody>
      </p:sp>
      <p:sp>
        <p:nvSpPr>
          <p:cNvPr id="6" name="Content Placeholder 2"/>
          <p:cNvSpPr txBox="1">
            <a:spLocks/>
          </p:cNvSpPr>
          <p:nvPr/>
        </p:nvSpPr>
        <p:spPr>
          <a:xfrm>
            <a:off x="1379220" y="5599389"/>
            <a:ext cx="10363200" cy="1052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suggests training or other methods to promote development of employee’s career objectives in the unit</a:t>
            </a:r>
            <a:endParaRPr lang="en-US" dirty="0"/>
          </a:p>
        </p:txBody>
      </p:sp>
      <p:sp>
        <p:nvSpPr>
          <p:cNvPr id="7" name="Content Placeholder 2"/>
          <p:cNvSpPr txBox="1">
            <a:spLocks/>
          </p:cNvSpPr>
          <p:nvPr/>
        </p:nvSpPr>
        <p:spPr>
          <a:xfrm>
            <a:off x="1379220" y="3883421"/>
            <a:ext cx="10104120" cy="774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evaluates performance during rating period</a:t>
            </a:r>
            <a:endParaRPr lang="en-US" dirty="0"/>
          </a:p>
        </p:txBody>
      </p:sp>
      <p:sp>
        <p:nvSpPr>
          <p:cNvPr id="10" name="Content Placeholder 2"/>
          <p:cNvSpPr txBox="1">
            <a:spLocks/>
          </p:cNvSpPr>
          <p:nvPr/>
        </p:nvSpPr>
        <p:spPr>
          <a:xfrm>
            <a:off x="1379221" y="4381023"/>
            <a:ext cx="10580371" cy="1299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gives suggestions for ways employee and supervisor can enhance employee’s contribution to unit’s mission, goals, and objectives</a:t>
            </a:r>
            <a:endParaRPr lang="en-US" dirty="0"/>
          </a:p>
        </p:txBody>
      </p:sp>
    </p:spTree>
    <p:extLst>
      <p:ext uri="{BB962C8B-B14F-4D97-AF65-F5344CB8AC3E}">
        <p14:creationId xmlns:p14="http://schemas.microsoft.com/office/powerpoint/2010/main" val="3621537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1391" y="43179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716280" y="1900863"/>
            <a:ext cx="10515600" cy="710089"/>
          </a:xfrm>
          <a:noFill/>
        </p:spPr>
        <p:txBody>
          <a:bodyPr>
            <a:normAutofit/>
          </a:bodyPr>
          <a:lstStyle/>
          <a:p>
            <a:pPr>
              <a:buFont typeface="Wingdings" panose="05000000000000000000" pitchFamily="2" charset="2"/>
              <a:buChar char="Ø"/>
            </a:pPr>
            <a:r>
              <a:rPr lang="en-US" sz="3600" b="1" i="1" dirty="0" smtClean="0"/>
              <a:t> End-of-Cycle PEP Considerations </a:t>
            </a:r>
          </a:p>
        </p:txBody>
      </p:sp>
      <p:sp>
        <p:nvSpPr>
          <p:cNvPr id="4" name="Content Placeholder 2"/>
          <p:cNvSpPr txBox="1">
            <a:spLocks/>
          </p:cNvSpPr>
          <p:nvPr/>
        </p:nvSpPr>
        <p:spPr>
          <a:xfrm>
            <a:off x="1379220" y="2577148"/>
            <a:ext cx="10363200" cy="974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PEP process requires employee be given 5 days notice prior to meeting to complete self-assessment</a:t>
            </a:r>
            <a:endParaRPr lang="en-US" dirty="0"/>
          </a:p>
        </p:txBody>
      </p:sp>
      <p:sp>
        <p:nvSpPr>
          <p:cNvPr id="6" name="Content Placeholder 2"/>
          <p:cNvSpPr txBox="1">
            <a:spLocks/>
          </p:cNvSpPr>
          <p:nvPr/>
        </p:nvSpPr>
        <p:spPr>
          <a:xfrm>
            <a:off x="1379220" y="5599397"/>
            <a:ext cx="10363200" cy="739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Self-assessments attached to the PEP form</a:t>
            </a:r>
            <a:endParaRPr lang="en-US" dirty="0"/>
          </a:p>
        </p:txBody>
      </p:sp>
      <p:sp>
        <p:nvSpPr>
          <p:cNvPr id="7" name="Content Placeholder 2"/>
          <p:cNvSpPr txBox="1">
            <a:spLocks/>
          </p:cNvSpPr>
          <p:nvPr/>
        </p:nvSpPr>
        <p:spPr>
          <a:xfrm>
            <a:off x="1379220" y="3410239"/>
            <a:ext cx="10104120" cy="1248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Supervisor prepares preliminary performance appraisal and considers the employee’s self-assessment if submitted</a:t>
            </a:r>
            <a:endParaRPr lang="en-US" dirty="0"/>
          </a:p>
        </p:txBody>
      </p:sp>
      <p:sp>
        <p:nvSpPr>
          <p:cNvPr id="10" name="Content Placeholder 2"/>
          <p:cNvSpPr txBox="1">
            <a:spLocks/>
          </p:cNvSpPr>
          <p:nvPr/>
        </p:nvSpPr>
        <p:spPr>
          <a:xfrm>
            <a:off x="1379221" y="4295622"/>
            <a:ext cx="10580371" cy="1299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If an employee submits a self-assessment, you should schedule a meeting with the employee to review and discuss the self-assessment prior to the actual PEP review</a:t>
            </a:r>
            <a:endParaRPr lang="en-US" dirty="0"/>
          </a:p>
        </p:txBody>
      </p:sp>
    </p:spTree>
    <p:extLst>
      <p:ext uri="{BB962C8B-B14F-4D97-AF65-F5344CB8AC3E}">
        <p14:creationId xmlns:p14="http://schemas.microsoft.com/office/powerpoint/2010/main" val="3738628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1391" y="43179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716282" y="1900863"/>
            <a:ext cx="11026140" cy="710089"/>
          </a:xfrm>
          <a:noFill/>
        </p:spPr>
        <p:txBody>
          <a:bodyPr>
            <a:normAutofit/>
          </a:bodyPr>
          <a:lstStyle/>
          <a:p>
            <a:pPr>
              <a:buFont typeface="Wingdings" panose="05000000000000000000" pitchFamily="2" charset="2"/>
              <a:buChar char="Ø"/>
            </a:pPr>
            <a:r>
              <a:rPr lang="en-US" sz="3600" b="1" i="1" dirty="0" smtClean="0"/>
              <a:t> Purpose of Review &amp; Discussion for End-of-Cycle PEP</a:t>
            </a:r>
          </a:p>
        </p:txBody>
      </p:sp>
      <p:sp>
        <p:nvSpPr>
          <p:cNvPr id="4" name="Content Placeholder 2"/>
          <p:cNvSpPr txBox="1">
            <a:spLocks/>
          </p:cNvSpPr>
          <p:nvPr/>
        </p:nvSpPr>
        <p:spPr>
          <a:xfrm>
            <a:off x="1379220" y="2556642"/>
            <a:ext cx="10363200" cy="974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Promote agreement and understanding about assessment and aid supervisor in determining final ratings.</a:t>
            </a:r>
            <a:endParaRPr lang="en-US" dirty="0"/>
          </a:p>
        </p:txBody>
      </p:sp>
      <p:sp>
        <p:nvSpPr>
          <p:cNvPr id="6" name="Content Placeholder 2"/>
          <p:cNvSpPr txBox="1">
            <a:spLocks/>
          </p:cNvSpPr>
          <p:nvPr/>
        </p:nvSpPr>
        <p:spPr>
          <a:xfrm>
            <a:off x="1379220" y="5599397"/>
            <a:ext cx="10363200" cy="11214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Identify any area of training needed, based on employee’s strengths and weaknesses. Attach Self-assessments to the PEP form</a:t>
            </a:r>
            <a:endParaRPr lang="en-US" dirty="0"/>
          </a:p>
        </p:txBody>
      </p:sp>
      <p:sp>
        <p:nvSpPr>
          <p:cNvPr id="7" name="Content Placeholder 2"/>
          <p:cNvSpPr txBox="1">
            <a:spLocks/>
          </p:cNvSpPr>
          <p:nvPr/>
        </p:nvSpPr>
        <p:spPr>
          <a:xfrm>
            <a:off x="1379220" y="3410239"/>
            <a:ext cx="10104120" cy="1248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Develop appropriate modifications to Position Description, if needed</a:t>
            </a:r>
            <a:endParaRPr lang="en-US" dirty="0"/>
          </a:p>
        </p:txBody>
      </p:sp>
      <p:sp>
        <p:nvSpPr>
          <p:cNvPr id="10" name="Content Placeholder 2"/>
          <p:cNvSpPr txBox="1">
            <a:spLocks/>
          </p:cNvSpPr>
          <p:nvPr/>
        </p:nvSpPr>
        <p:spPr>
          <a:xfrm>
            <a:off x="1379221" y="4295622"/>
            <a:ext cx="10580371" cy="1299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Establish specific tasks &amp; indicators that employee needs to accomplish during next rating period to meet overall objectives of the position</a:t>
            </a:r>
            <a:endParaRPr lang="en-US" dirty="0"/>
          </a:p>
        </p:txBody>
      </p:sp>
    </p:spTree>
    <p:extLst>
      <p:ext uri="{BB962C8B-B14F-4D97-AF65-F5344CB8AC3E}">
        <p14:creationId xmlns:p14="http://schemas.microsoft.com/office/powerpoint/2010/main" val="1225116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1391" y="43179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716280" y="1900863"/>
            <a:ext cx="10515600" cy="710089"/>
          </a:xfrm>
          <a:noFill/>
        </p:spPr>
        <p:txBody>
          <a:bodyPr>
            <a:normAutofit/>
          </a:bodyPr>
          <a:lstStyle/>
          <a:p>
            <a:pPr>
              <a:buFont typeface="Wingdings" panose="05000000000000000000" pitchFamily="2" charset="2"/>
              <a:buChar char="Ø"/>
            </a:pPr>
            <a:r>
              <a:rPr lang="en-US" sz="3600" b="1" i="1" dirty="0" smtClean="0"/>
              <a:t> Practical Considerations</a:t>
            </a:r>
          </a:p>
        </p:txBody>
      </p:sp>
      <p:sp>
        <p:nvSpPr>
          <p:cNvPr id="4" name="Content Placeholder 2"/>
          <p:cNvSpPr txBox="1">
            <a:spLocks/>
          </p:cNvSpPr>
          <p:nvPr/>
        </p:nvSpPr>
        <p:spPr>
          <a:xfrm>
            <a:off x="1379220" y="2577148"/>
            <a:ext cx="10363200" cy="974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Do not rate standards/elements that employee did not have an opportunity to perform</a:t>
            </a:r>
            <a:endParaRPr lang="en-US" dirty="0"/>
          </a:p>
        </p:txBody>
      </p:sp>
      <p:sp>
        <p:nvSpPr>
          <p:cNvPr id="6" name="Content Placeholder 2"/>
          <p:cNvSpPr txBox="1">
            <a:spLocks/>
          </p:cNvSpPr>
          <p:nvPr/>
        </p:nvSpPr>
        <p:spPr>
          <a:xfrm>
            <a:off x="1379220" y="5958080"/>
            <a:ext cx="10363200" cy="73959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No quotas, or prescribed distribution of ratings may be imposed</a:t>
            </a:r>
            <a:endParaRPr lang="en-US" dirty="0"/>
          </a:p>
        </p:txBody>
      </p:sp>
      <p:sp>
        <p:nvSpPr>
          <p:cNvPr id="7" name="Content Placeholder 2"/>
          <p:cNvSpPr txBox="1">
            <a:spLocks/>
          </p:cNvSpPr>
          <p:nvPr/>
        </p:nvSpPr>
        <p:spPr>
          <a:xfrm>
            <a:off x="1379220" y="3410239"/>
            <a:ext cx="10104120" cy="1248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Consider equipment &amp; resource problems, lack of training, frequent interruptions, other matters outside of employee’s control</a:t>
            </a:r>
            <a:endParaRPr lang="en-US" dirty="0"/>
          </a:p>
        </p:txBody>
      </p:sp>
      <p:sp>
        <p:nvSpPr>
          <p:cNvPr id="10" name="Content Placeholder 2"/>
          <p:cNvSpPr txBox="1">
            <a:spLocks/>
          </p:cNvSpPr>
          <p:nvPr/>
        </p:nvSpPr>
        <p:spPr>
          <a:xfrm>
            <a:off x="1379221" y="4658272"/>
            <a:ext cx="10580371" cy="1299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Pre-approved time away from the job (sick, personal, annual leave; FMLA; other authorized purposes) will not be considered negatively in rating.</a:t>
            </a:r>
            <a:endParaRPr lang="en-US" dirty="0"/>
          </a:p>
        </p:txBody>
      </p:sp>
    </p:spTree>
    <p:extLst>
      <p:ext uri="{BB962C8B-B14F-4D97-AF65-F5344CB8AC3E}">
        <p14:creationId xmlns:p14="http://schemas.microsoft.com/office/powerpoint/2010/main" val="3450614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1391" y="43179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716280" y="1900863"/>
            <a:ext cx="10515600" cy="710089"/>
          </a:xfrm>
          <a:noFill/>
        </p:spPr>
        <p:txBody>
          <a:bodyPr>
            <a:normAutofit/>
          </a:bodyPr>
          <a:lstStyle/>
          <a:p>
            <a:pPr>
              <a:buFont typeface="Wingdings" panose="05000000000000000000" pitchFamily="2" charset="2"/>
              <a:buChar char="Ø"/>
            </a:pPr>
            <a:r>
              <a:rPr lang="en-US" sz="3600" b="1" i="1" dirty="0" smtClean="0"/>
              <a:t> More Practical Considerations</a:t>
            </a:r>
          </a:p>
        </p:txBody>
      </p:sp>
      <p:sp>
        <p:nvSpPr>
          <p:cNvPr id="4" name="Content Placeholder 2"/>
          <p:cNvSpPr txBox="1">
            <a:spLocks/>
          </p:cNvSpPr>
          <p:nvPr/>
        </p:nvSpPr>
        <p:spPr>
          <a:xfrm>
            <a:off x="1379220" y="2577148"/>
            <a:ext cx="10363200" cy="974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If the evaluating supervisor is not the direct supervisor, must have actual knowledge of the employee’s performance</a:t>
            </a:r>
            <a:endParaRPr lang="en-US" dirty="0"/>
          </a:p>
        </p:txBody>
      </p:sp>
      <p:sp>
        <p:nvSpPr>
          <p:cNvPr id="6" name="Content Placeholder 2"/>
          <p:cNvSpPr txBox="1">
            <a:spLocks/>
          </p:cNvSpPr>
          <p:nvPr/>
        </p:nvSpPr>
        <p:spPr>
          <a:xfrm>
            <a:off x="1379220" y="5491371"/>
            <a:ext cx="10363200" cy="739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Requesting a PEP waiver for an employee</a:t>
            </a:r>
            <a:endParaRPr lang="en-US" dirty="0"/>
          </a:p>
        </p:txBody>
      </p:sp>
      <p:sp>
        <p:nvSpPr>
          <p:cNvPr id="7" name="Content Placeholder 2"/>
          <p:cNvSpPr txBox="1">
            <a:spLocks/>
          </p:cNvSpPr>
          <p:nvPr/>
        </p:nvSpPr>
        <p:spPr>
          <a:xfrm>
            <a:off x="1379220" y="3410239"/>
            <a:ext cx="10104120" cy="1248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A statement of employee’s objection to an appraisal or comment may be attached and put in their personnel file.</a:t>
            </a:r>
            <a:endParaRPr lang="en-US" dirty="0"/>
          </a:p>
        </p:txBody>
      </p:sp>
      <p:sp>
        <p:nvSpPr>
          <p:cNvPr id="10" name="Content Placeholder 2"/>
          <p:cNvSpPr txBox="1">
            <a:spLocks/>
          </p:cNvSpPr>
          <p:nvPr/>
        </p:nvSpPr>
        <p:spPr>
          <a:xfrm>
            <a:off x="1379221" y="4385153"/>
            <a:ext cx="10580371" cy="1299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Appointing authority must approve End-of-Cycle rating before it is final</a:t>
            </a:r>
            <a:endParaRPr lang="en-US" dirty="0"/>
          </a:p>
        </p:txBody>
      </p:sp>
    </p:spTree>
    <p:extLst>
      <p:ext uri="{BB962C8B-B14F-4D97-AF65-F5344CB8AC3E}">
        <p14:creationId xmlns:p14="http://schemas.microsoft.com/office/powerpoint/2010/main" val="207869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6" name="Picture 8" descr="C:\Users\Bill\AppData\Local\Microsoft\Windows\Temporary Internet Files\Content.IE5\GMGRO8C6\sick_in_b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2875" y="172974"/>
            <a:ext cx="2093296" cy="1899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01391" y="431792"/>
            <a:ext cx="4945380" cy="1325563"/>
          </a:xfr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716280" y="1900863"/>
            <a:ext cx="10515600" cy="710089"/>
          </a:xfrm>
          <a:noFill/>
        </p:spPr>
        <p:txBody>
          <a:bodyPr>
            <a:normAutofit/>
          </a:bodyPr>
          <a:lstStyle/>
          <a:p>
            <a:pPr>
              <a:buFont typeface="Wingdings" panose="05000000000000000000" pitchFamily="2" charset="2"/>
              <a:buChar char="Ø"/>
            </a:pPr>
            <a:r>
              <a:rPr lang="en-US" sz="3600" b="1" i="1" dirty="0" smtClean="0"/>
              <a:t> PEP process also includes reviewing Sick Leave</a:t>
            </a:r>
          </a:p>
        </p:txBody>
      </p:sp>
      <p:sp>
        <p:nvSpPr>
          <p:cNvPr id="4" name="Content Placeholder 2"/>
          <p:cNvSpPr txBox="1">
            <a:spLocks/>
          </p:cNvSpPr>
          <p:nvPr/>
        </p:nvSpPr>
        <p:spPr>
          <a:xfrm>
            <a:off x="1379220" y="2577148"/>
            <a:ext cx="10363200" cy="974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Fill out the Sick Leve Review Form and review it when you review the employee’s PEP</a:t>
            </a:r>
            <a:endParaRPr lang="en-US" dirty="0"/>
          </a:p>
        </p:txBody>
      </p:sp>
      <p:sp>
        <p:nvSpPr>
          <p:cNvPr id="7" name="Content Placeholder 2"/>
          <p:cNvSpPr txBox="1">
            <a:spLocks/>
          </p:cNvSpPr>
          <p:nvPr/>
        </p:nvSpPr>
        <p:spPr>
          <a:xfrm>
            <a:off x="1379220" y="3801319"/>
            <a:ext cx="10104120" cy="1248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Remember that an employee can not be placed on a One-day sick slip unless they have been warned that this will occur on the next absence</a:t>
            </a:r>
            <a:endParaRPr lang="en-US" dirty="0"/>
          </a:p>
        </p:txBody>
      </p:sp>
      <p:sp>
        <p:nvSpPr>
          <p:cNvPr id="8" name="Content Placeholder 2"/>
          <p:cNvSpPr txBox="1">
            <a:spLocks/>
          </p:cNvSpPr>
          <p:nvPr/>
        </p:nvSpPr>
        <p:spPr>
          <a:xfrm>
            <a:off x="1379220" y="5298601"/>
            <a:ext cx="10104120" cy="1248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The Sick Leave review is required for both Mid-Cycle PEP when a 6 month review is performed and the End-of-Cycle when a 12 month review is completed.</a:t>
            </a:r>
            <a:endParaRPr lang="en-US" dirty="0"/>
          </a:p>
        </p:txBody>
      </p:sp>
    </p:spTree>
    <p:extLst>
      <p:ext uri="{BB962C8B-B14F-4D97-AF65-F5344CB8AC3E}">
        <p14:creationId xmlns:p14="http://schemas.microsoft.com/office/powerpoint/2010/main" val="2578449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50"/>
            <a:ext cx="10515600" cy="1992630"/>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normAutofit fontScale="90000"/>
          </a:bodyPr>
          <a:lstStyle/>
          <a:p>
            <a:pPr algn="ctr">
              <a:buFont typeface="Wingdings" panose="05000000000000000000" pitchFamily="2" charset="2"/>
              <a:buChar char="Ø"/>
            </a:pPr>
            <a:r>
              <a:rPr lang="en-US" sz="1050" b="0" i="0" u="none" strike="noStrike" baseline="0" dirty="0" smtClean="0">
                <a:solidFill>
                  <a:srgbClr val="000000"/>
                </a:solidFill>
                <a:latin typeface="Arial" panose="020B0604020202020204" pitchFamily="34" charset="0"/>
              </a:rPr>
              <a:t/>
            </a:r>
            <a:br>
              <a:rPr lang="en-US" sz="1050" b="0" i="0" u="none" strike="noStrike" baseline="0" dirty="0" smtClean="0">
                <a:solidFill>
                  <a:srgbClr val="000000"/>
                </a:solidFill>
                <a:latin typeface="Arial" panose="020B0604020202020204" pitchFamily="34" charset="0"/>
              </a:rPr>
            </a:br>
            <a:r>
              <a:rPr lang="en-US" sz="4900" b="0" i="0" strike="noStrike" baseline="0" dirty="0" smtClean="0">
                <a:latin typeface="Rockwell Extra Bold" panose="02060903040505020403" pitchFamily="18" charset="0"/>
                <a:cs typeface="Leelawadee" panose="020B0502040204020203" pitchFamily="34" charset="-34"/>
              </a:rPr>
              <a:t>Supervisory Responsibilities </a:t>
            </a:r>
            <a:r>
              <a:rPr lang="en-US" sz="5400" b="1" dirty="0" smtClean="0">
                <a:latin typeface="Book Antiqua" panose="02040602050305030304" pitchFamily="18" charset="0"/>
              </a:rPr>
              <a:t>General Overview</a:t>
            </a:r>
          </a:p>
        </p:txBody>
      </p:sp>
      <p:sp>
        <p:nvSpPr>
          <p:cNvPr id="3" name="Content Placeholder 2"/>
          <p:cNvSpPr>
            <a:spLocks noGrp="1"/>
          </p:cNvSpPr>
          <p:nvPr>
            <p:ph idx="1"/>
          </p:nvPr>
        </p:nvSpPr>
        <p:spPr>
          <a:xfrm>
            <a:off x="1295400" y="2590807"/>
            <a:ext cx="10515600" cy="3814763"/>
          </a:xfrm>
        </p:spPr>
        <p:txBody>
          <a:bodyPr>
            <a:normAutofit/>
          </a:bodyPr>
          <a:lstStyle/>
          <a:p>
            <a:pPr>
              <a:buFont typeface="Wingdings" panose="05000000000000000000" pitchFamily="2" charset="2"/>
              <a:buChar char="Ø"/>
            </a:pPr>
            <a:r>
              <a:rPr lang="en-US" sz="4000" b="1" dirty="0" smtClean="0">
                <a:latin typeface="Book Antiqua" panose="02040602050305030304" pitchFamily="18" charset="0"/>
              </a:rPr>
              <a:t>Your </a:t>
            </a:r>
            <a:r>
              <a:rPr lang="en-US" sz="4000" b="1" u="sng" dirty="0" smtClean="0">
                <a:latin typeface="Book Antiqua" panose="02040602050305030304" pitchFamily="18" charset="0"/>
              </a:rPr>
              <a:t>most important Supervisory Responsibility</a:t>
            </a:r>
            <a:r>
              <a:rPr lang="en-US" sz="4000" b="1" dirty="0" smtClean="0">
                <a:latin typeface="Book Antiqua" panose="02040602050305030304" pitchFamily="18" charset="0"/>
              </a:rPr>
              <a:t> is knowing when to </a:t>
            </a:r>
            <a:r>
              <a:rPr lang="en-US" sz="4000" b="1" dirty="0">
                <a:latin typeface="Book Antiqua" panose="02040602050305030304" pitchFamily="18" charset="0"/>
              </a:rPr>
              <a:t>ask </a:t>
            </a:r>
            <a:r>
              <a:rPr lang="en-US" sz="4000" b="1" dirty="0" smtClean="0">
                <a:latin typeface="Book Antiqua" panose="02040602050305030304" pitchFamily="18" charset="0"/>
              </a:rPr>
              <a:t>the Human Resources Director and/or EEO Officer </a:t>
            </a:r>
            <a:r>
              <a:rPr lang="en-US" sz="4000" b="1" dirty="0">
                <a:latin typeface="Book Antiqua" panose="02040602050305030304" pitchFamily="18" charset="0"/>
              </a:rPr>
              <a:t>for </a:t>
            </a:r>
            <a:r>
              <a:rPr lang="en-US" sz="4000" b="1" dirty="0" smtClean="0">
                <a:latin typeface="Book Antiqua" panose="02040602050305030304" pitchFamily="18" charset="0"/>
              </a:rPr>
              <a:t>help!!</a:t>
            </a:r>
            <a:endParaRPr lang="en-US" dirty="0"/>
          </a:p>
        </p:txBody>
      </p:sp>
    </p:spTree>
    <p:extLst>
      <p:ext uri="{BB962C8B-B14F-4D97-AF65-F5344CB8AC3E}">
        <p14:creationId xmlns:p14="http://schemas.microsoft.com/office/powerpoint/2010/main" val="226447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1391" y="43179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716280" y="1900863"/>
            <a:ext cx="10515600" cy="1238585"/>
          </a:xfrm>
          <a:noFill/>
        </p:spPr>
        <p:txBody>
          <a:bodyPr>
            <a:normAutofit/>
          </a:bodyPr>
          <a:lstStyle/>
          <a:p>
            <a:pPr>
              <a:buFont typeface="Wingdings" panose="05000000000000000000" pitchFamily="2" charset="2"/>
              <a:buChar char="Ø"/>
            </a:pPr>
            <a:r>
              <a:rPr lang="en-US" sz="3600" b="1" i="1" dirty="0" smtClean="0"/>
              <a:t> </a:t>
            </a:r>
            <a:r>
              <a:rPr lang="en-US" sz="3000" dirty="0" smtClean="0">
                <a:latin typeface="Book Antiqua" panose="02040602050305030304" pitchFamily="18" charset="0"/>
              </a:rPr>
              <a:t>Please write the employee’s State ID number on all documentation including PEP’s and Sick Leave Review</a:t>
            </a:r>
          </a:p>
        </p:txBody>
      </p:sp>
      <p:sp>
        <p:nvSpPr>
          <p:cNvPr id="4" name="Content Placeholder 2"/>
          <p:cNvSpPr txBox="1">
            <a:spLocks/>
          </p:cNvSpPr>
          <p:nvPr/>
        </p:nvSpPr>
        <p:spPr>
          <a:xfrm>
            <a:off x="716282" y="3139440"/>
            <a:ext cx="11026140" cy="974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If the evaluating supervisor is not the direct supervisor, must have actual knowledge of the employee’s performance</a:t>
            </a:r>
            <a:endParaRPr lang="en-US" dirty="0"/>
          </a:p>
        </p:txBody>
      </p:sp>
      <p:sp>
        <p:nvSpPr>
          <p:cNvPr id="8" name="Content Placeholder 2"/>
          <p:cNvSpPr txBox="1">
            <a:spLocks/>
          </p:cNvSpPr>
          <p:nvPr/>
        </p:nvSpPr>
        <p:spPr>
          <a:xfrm>
            <a:off x="716280" y="4164227"/>
            <a:ext cx="10104120" cy="1248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A statement of employee’s objection to an appraisal or comment may be attached and put in their personnel file</a:t>
            </a:r>
            <a:endParaRPr lang="en-US" dirty="0"/>
          </a:p>
        </p:txBody>
      </p:sp>
      <p:sp>
        <p:nvSpPr>
          <p:cNvPr id="9" name="Content Placeholder 2"/>
          <p:cNvSpPr txBox="1">
            <a:spLocks/>
          </p:cNvSpPr>
          <p:nvPr/>
        </p:nvSpPr>
        <p:spPr>
          <a:xfrm>
            <a:off x="716280" y="5200547"/>
            <a:ext cx="10104120" cy="1230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The Agency HR Director as appointing authority must approve End-of-Cycle rating before it is final</a:t>
            </a:r>
            <a:endParaRPr lang="en-US" dirty="0"/>
          </a:p>
        </p:txBody>
      </p:sp>
    </p:spTree>
    <p:extLst>
      <p:ext uri="{BB962C8B-B14F-4D97-AF65-F5344CB8AC3E}">
        <p14:creationId xmlns:p14="http://schemas.microsoft.com/office/powerpoint/2010/main" val="627359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1391" y="431792"/>
            <a:ext cx="49453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PEP Process</a:t>
            </a:r>
          </a:p>
        </p:txBody>
      </p:sp>
      <p:sp>
        <p:nvSpPr>
          <p:cNvPr id="3" name="Content Placeholder 2"/>
          <p:cNvSpPr>
            <a:spLocks noGrp="1"/>
          </p:cNvSpPr>
          <p:nvPr>
            <p:ph idx="1"/>
          </p:nvPr>
        </p:nvSpPr>
        <p:spPr>
          <a:xfrm>
            <a:off x="716280" y="1900863"/>
            <a:ext cx="10515600" cy="644225"/>
          </a:xfrm>
          <a:noFill/>
        </p:spPr>
        <p:txBody>
          <a:bodyPr>
            <a:normAutofit/>
          </a:bodyPr>
          <a:lstStyle/>
          <a:p>
            <a:pPr>
              <a:buFont typeface="Wingdings" panose="05000000000000000000" pitchFamily="2" charset="2"/>
              <a:buChar char="Ø"/>
            </a:pPr>
            <a:r>
              <a:rPr lang="en-US" sz="3600" b="1" i="1" dirty="0" smtClean="0"/>
              <a:t> </a:t>
            </a:r>
            <a:r>
              <a:rPr lang="en-US" sz="3000" b="1" dirty="0" smtClean="0">
                <a:latin typeface="Book Antiqua" panose="02040602050305030304" pitchFamily="18" charset="0"/>
              </a:rPr>
              <a:t>Rating Errors</a:t>
            </a:r>
          </a:p>
        </p:txBody>
      </p:sp>
      <p:sp>
        <p:nvSpPr>
          <p:cNvPr id="4" name="Content Placeholder 2"/>
          <p:cNvSpPr txBox="1">
            <a:spLocks/>
          </p:cNvSpPr>
          <p:nvPr/>
        </p:nvSpPr>
        <p:spPr>
          <a:xfrm>
            <a:off x="1754504" y="3124109"/>
            <a:ext cx="8743951" cy="4566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Horn effect</a:t>
            </a:r>
            <a:endParaRPr lang="en-US" dirty="0"/>
          </a:p>
        </p:txBody>
      </p:sp>
      <p:sp>
        <p:nvSpPr>
          <p:cNvPr id="7" name="Content Placeholder 2"/>
          <p:cNvSpPr txBox="1">
            <a:spLocks/>
          </p:cNvSpPr>
          <p:nvPr/>
        </p:nvSpPr>
        <p:spPr>
          <a:xfrm>
            <a:off x="1754504" y="2606297"/>
            <a:ext cx="8743951" cy="4566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Halo effect</a:t>
            </a:r>
            <a:endParaRPr lang="en-US" dirty="0"/>
          </a:p>
        </p:txBody>
      </p:sp>
      <p:sp>
        <p:nvSpPr>
          <p:cNvPr id="10" name="Content Placeholder 2"/>
          <p:cNvSpPr txBox="1">
            <a:spLocks/>
          </p:cNvSpPr>
          <p:nvPr/>
        </p:nvSpPr>
        <p:spPr>
          <a:xfrm>
            <a:off x="1754504" y="4707479"/>
            <a:ext cx="8743951" cy="4566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AVOIDANCE!</a:t>
            </a:r>
            <a:endParaRPr lang="en-US" dirty="0"/>
          </a:p>
        </p:txBody>
      </p:sp>
      <p:sp>
        <p:nvSpPr>
          <p:cNvPr id="11" name="Content Placeholder 2"/>
          <p:cNvSpPr txBox="1">
            <a:spLocks/>
          </p:cNvSpPr>
          <p:nvPr/>
        </p:nvSpPr>
        <p:spPr>
          <a:xfrm>
            <a:off x="1754504" y="4159733"/>
            <a:ext cx="8743951" cy="4566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err="1" smtClean="0">
                <a:latin typeface="Book Antiqua" panose="02040602050305030304" pitchFamily="18" charset="0"/>
              </a:rPr>
              <a:t>Recency</a:t>
            </a:r>
            <a:r>
              <a:rPr lang="en-US" dirty="0" smtClean="0">
                <a:latin typeface="Book Antiqua" panose="02040602050305030304" pitchFamily="18" charset="0"/>
              </a:rPr>
              <a:t> error</a:t>
            </a:r>
            <a:endParaRPr lang="en-US" dirty="0"/>
          </a:p>
        </p:txBody>
      </p:sp>
      <p:sp>
        <p:nvSpPr>
          <p:cNvPr id="12" name="Content Placeholder 2"/>
          <p:cNvSpPr txBox="1">
            <a:spLocks/>
          </p:cNvSpPr>
          <p:nvPr/>
        </p:nvSpPr>
        <p:spPr>
          <a:xfrm>
            <a:off x="1754504" y="3611980"/>
            <a:ext cx="8743951" cy="4566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First impression error</a:t>
            </a:r>
            <a:endParaRPr lang="en-US" dirty="0"/>
          </a:p>
        </p:txBody>
      </p:sp>
    </p:spTree>
    <p:extLst>
      <p:ext uri="{BB962C8B-B14F-4D97-AF65-F5344CB8AC3E}">
        <p14:creationId xmlns:p14="http://schemas.microsoft.com/office/powerpoint/2010/main" val="2531514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50720" y="431792"/>
            <a:ext cx="853440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Managing Medical Absences</a:t>
            </a:r>
          </a:p>
        </p:txBody>
      </p:sp>
      <p:sp>
        <p:nvSpPr>
          <p:cNvPr id="3" name="Content Placeholder 2"/>
          <p:cNvSpPr>
            <a:spLocks noGrp="1"/>
          </p:cNvSpPr>
          <p:nvPr>
            <p:ph idx="1"/>
          </p:nvPr>
        </p:nvSpPr>
        <p:spPr>
          <a:xfrm>
            <a:off x="971551" y="2347769"/>
            <a:ext cx="10515600" cy="791679"/>
          </a:xfrm>
          <a:noFill/>
        </p:spPr>
        <p:txBody>
          <a:bodyPr>
            <a:normAutofit/>
          </a:bodyPr>
          <a:lstStyle/>
          <a:p>
            <a:pPr>
              <a:buFont typeface="Wingdings" panose="05000000000000000000" pitchFamily="2" charset="2"/>
              <a:buChar char="Ø"/>
            </a:pPr>
            <a:r>
              <a:rPr lang="en-US" sz="3600" b="1" i="1" dirty="0" smtClean="0"/>
              <a:t> </a:t>
            </a:r>
            <a:r>
              <a:rPr lang="en-US" dirty="0" smtClean="0">
                <a:latin typeface="Book Antiqua" panose="02040602050305030304" pitchFamily="18" charset="0"/>
              </a:rPr>
              <a:t>Complicated!</a:t>
            </a:r>
          </a:p>
        </p:txBody>
      </p:sp>
      <p:sp>
        <p:nvSpPr>
          <p:cNvPr id="4" name="Content Placeholder 2"/>
          <p:cNvSpPr txBox="1">
            <a:spLocks/>
          </p:cNvSpPr>
          <p:nvPr/>
        </p:nvSpPr>
        <p:spPr>
          <a:xfrm>
            <a:off x="971551" y="3310482"/>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Paradigm shift</a:t>
            </a:r>
            <a:endParaRPr lang="en-US" dirty="0"/>
          </a:p>
        </p:txBody>
      </p:sp>
      <p:sp>
        <p:nvSpPr>
          <p:cNvPr id="8" name="Content Placeholder 2"/>
          <p:cNvSpPr txBox="1">
            <a:spLocks/>
          </p:cNvSpPr>
          <p:nvPr/>
        </p:nvSpPr>
        <p:spPr>
          <a:xfrm>
            <a:off x="971551" y="4164219"/>
            <a:ext cx="10104120" cy="4346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Logical progression</a:t>
            </a:r>
            <a:endParaRPr lang="en-US" dirty="0"/>
          </a:p>
        </p:txBody>
      </p:sp>
      <p:pic>
        <p:nvPicPr>
          <p:cNvPr id="3074" name="Picture 2" descr="C:\Users\Bill\AppData\Local\Microsoft\Windows\Temporary Internet Files\Content.IE5\JC98XCA8\medico-anzian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946" y="2023872"/>
            <a:ext cx="2752725" cy="3810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844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50720" y="431792"/>
            <a:ext cx="853440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Managing Medical Absences</a:t>
            </a:r>
          </a:p>
        </p:txBody>
      </p:sp>
      <p:sp>
        <p:nvSpPr>
          <p:cNvPr id="3" name="Content Placeholder 2"/>
          <p:cNvSpPr>
            <a:spLocks noGrp="1"/>
          </p:cNvSpPr>
          <p:nvPr>
            <p:ph idx="1"/>
          </p:nvPr>
        </p:nvSpPr>
        <p:spPr>
          <a:xfrm>
            <a:off x="971551" y="2347769"/>
            <a:ext cx="10515600" cy="791679"/>
          </a:xfrm>
          <a:noFill/>
        </p:spPr>
        <p:txBody>
          <a:bodyPr>
            <a:normAutofit/>
          </a:bodyPr>
          <a:lstStyle/>
          <a:p>
            <a:pPr>
              <a:buFont typeface="Wingdings" panose="05000000000000000000" pitchFamily="2" charset="2"/>
              <a:buChar char="Ø"/>
            </a:pPr>
            <a:r>
              <a:rPr lang="en-US" sz="3600" b="1" i="1" dirty="0" smtClean="0"/>
              <a:t> </a:t>
            </a:r>
            <a:r>
              <a:rPr lang="en-US" dirty="0" smtClean="0">
                <a:latin typeface="Book Antiqua" panose="02040602050305030304" pitchFamily="18" charset="0"/>
              </a:rPr>
              <a:t>Simple, or serious?</a:t>
            </a:r>
          </a:p>
        </p:txBody>
      </p:sp>
      <p:sp>
        <p:nvSpPr>
          <p:cNvPr id="4" name="Content Placeholder 2"/>
          <p:cNvSpPr txBox="1">
            <a:spLocks/>
          </p:cNvSpPr>
          <p:nvPr/>
        </p:nvSpPr>
        <p:spPr>
          <a:xfrm>
            <a:off x="971551" y="3310482"/>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Initial issues</a:t>
            </a:r>
            <a:endParaRPr lang="en-US" dirty="0"/>
          </a:p>
        </p:txBody>
      </p:sp>
      <p:sp>
        <p:nvSpPr>
          <p:cNvPr id="8" name="Content Placeholder 2"/>
          <p:cNvSpPr txBox="1">
            <a:spLocks/>
          </p:cNvSpPr>
          <p:nvPr/>
        </p:nvSpPr>
        <p:spPr>
          <a:xfrm>
            <a:off x="1748791" y="4884742"/>
            <a:ext cx="10104120" cy="4346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Reporting &amp; documentation</a:t>
            </a:r>
            <a:endParaRPr lang="en-US" dirty="0"/>
          </a:p>
        </p:txBody>
      </p:sp>
      <p:sp>
        <p:nvSpPr>
          <p:cNvPr id="6" name="Content Placeholder 2"/>
          <p:cNvSpPr txBox="1">
            <a:spLocks/>
          </p:cNvSpPr>
          <p:nvPr/>
        </p:nvSpPr>
        <p:spPr>
          <a:xfrm>
            <a:off x="1748791" y="4225179"/>
            <a:ext cx="10104120" cy="4346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Work-related injury?</a:t>
            </a:r>
            <a:endParaRPr lang="en-US" dirty="0"/>
          </a:p>
        </p:txBody>
      </p:sp>
      <p:sp>
        <p:nvSpPr>
          <p:cNvPr id="7" name="Content Placeholder 2"/>
          <p:cNvSpPr txBox="1">
            <a:spLocks/>
          </p:cNvSpPr>
          <p:nvPr/>
        </p:nvSpPr>
        <p:spPr>
          <a:xfrm>
            <a:off x="1748791" y="5544305"/>
            <a:ext cx="10104120" cy="4346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Leave</a:t>
            </a:r>
            <a:endParaRPr lang="en-US" dirty="0"/>
          </a:p>
        </p:txBody>
      </p:sp>
    </p:spTree>
    <p:extLst>
      <p:ext uri="{BB962C8B-B14F-4D97-AF65-F5344CB8AC3E}">
        <p14:creationId xmlns:p14="http://schemas.microsoft.com/office/powerpoint/2010/main" val="95994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50720" y="431792"/>
            <a:ext cx="853440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Managing Medical Absences</a:t>
            </a:r>
          </a:p>
        </p:txBody>
      </p:sp>
      <p:sp>
        <p:nvSpPr>
          <p:cNvPr id="3" name="Content Placeholder 2"/>
          <p:cNvSpPr>
            <a:spLocks noGrp="1"/>
          </p:cNvSpPr>
          <p:nvPr>
            <p:ph idx="1"/>
          </p:nvPr>
        </p:nvSpPr>
        <p:spPr>
          <a:xfrm>
            <a:off x="960120" y="5631717"/>
            <a:ext cx="10515600" cy="791679"/>
          </a:xfrm>
          <a:noFill/>
        </p:spPr>
        <p:txBody>
          <a:bodyPr>
            <a:normAutofit/>
          </a:bodyPr>
          <a:lstStyle/>
          <a:p>
            <a:pPr>
              <a:buFont typeface="Wingdings" panose="05000000000000000000" pitchFamily="2" charset="2"/>
              <a:buChar char="Ø"/>
            </a:pPr>
            <a:r>
              <a:rPr lang="en-US" sz="3600" b="1" i="1" dirty="0" smtClean="0"/>
              <a:t> </a:t>
            </a:r>
            <a:r>
              <a:rPr lang="en-US" dirty="0" smtClean="0">
                <a:latin typeface="Book Antiqua" panose="02040602050305030304" pitchFamily="18" charset="0"/>
              </a:rPr>
              <a:t>Logical Progression</a:t>
            </a:r>
          </a:p>
        </p:txBody>
      </p:sp>
      <p:sp>
        <p:nvSpPr>
          <p:cNvPr id="4" name="Content Placeholder 2"/>
          <p:cNvSpPr txBox="1">
            <a:spLocks/>
          </p:cNvSpPr>
          <p:nvPr/>
        </p:nvSpPr>
        <p:spPr>
          <a:xfrm>
            <a:off x="826771" y="2504314"/>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Protection and Assistance for Disabled Employee</a:t>
            </a:r>
            <a:endParaRPr lang="en-US" dirty="0"/>
          </a:p>
        </p:txBody>
      </p:sp>
      <p:sp>
        <p:nvSpPr>
          <p:cNvPr id="8" name="Content Placeholder 2"/>
          <p:cNvSpPr txBox="1">
            <a:spLocks/>
          </p:cNvSpPr>
          <p:nvPr/>
        </p:nvSpPr>
        <p:spPr>
          <a:xfrm>
            <a:off x="1748791" y="4086925"/>
            <a:ext cx="10104120" cy="4346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ADA</a:t>
            </a:r>
            <a:endParaRPr lang="en-US" dirty="0"/>
          </a:p>
        </p:txBody>
      </p:sp>
      <p:sp>
        <p:nvSpPr>
          <p:cNvPr id="6" name="Content Placeholder 2"/>
          <p:cNvSpPr txBox="1">
            <a:spLocks/>
          </p:cNvSpPr>
          <p:nvPr/>
        </p:nvSpPr>
        <p:spPr>
          <a:xfrm>
            <a:off x="1748791" y="3389597"/>
            <a:ext cx="10104120" cy="4346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FMLA</a:t>
            </a:r>
            <a:endParaRPr lang="en-US" dirty="0"/>
          </a:p>
        </p:txBody>
      </p:sp>
      <p:sp>
        <p:nvSpPr>
          <p:cNvPr id="7" name="Content Placeholder 2"/>
          <p:cNvSpPr txBox="1">
            <a:spLocks/>
          </p:cNvSpPr>
          <p:nvPr/>
        </p:nvSpPr>
        <p:spPr>
          <a:xfrm>
            <a:off x="1748791" y="4859317"/>
            <a:ext cx="10104120" cy="43461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Consider Options (SPMS)</a:t>
            </a:r>
            <a:endParaRPr lang="en-US" dirty="0"/>
          </a:p>
        </p:txBody>
      </p:sp>
    </p:spTree>
    <p:extLst>
      <p:ext uri="{BB962C8B-B14F-4D97-AF65-F5344CB8AC3E}">
        <p14:creationId xmlns:p14="http://schemas.microsoft.com/office/powerpoint/2010/main" val="3285840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3440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Managing Medical Absences</a:t>
            </a:r>
          </a:p>
        </p:txBody>
      </p:sp>
      <p:sp>
        <p:nvSpPr>
          <p:cNvPr id="3" name="Content Placeholder 2"/>
          <p:cNvSpPr>
            <a:spLocks noGrp="1"/>
          </p:cNvSpPr>
          <p:nvPr>
            <p:ph idx="1"/>
          </p:nvPr>
        </p:nvSpPr>
        <p:spPr>
          <a:xfrm>
            <a:off x="960120" y="5334008"/>
            <a:ext cx="10515600" cy="1341119"/>
          </a:xfrm>
          <a:noFill/>
        </p:spPr>
        <p:txBody>
          <a:bodyPr>
            <a:normAutofit lnSpcReduction="10000"/>
          </a:bodyPr>
          <a:lstStyle/>
          <a:p>
            <a:pPr>
              <a:buFont typeface="Wingdings" panose="05000000000000000000" pitchFamily="2" charset="2"/>
              <a:buChar char="Ø"/>
            </a:pPr>
            <a:r>
              <a:rPr lang="en-US" sz="3600" b="1" i="1" dirty="0" smtClean="0"/>
              <a:t> </a:t>
            </a:r>
            <a:r>
              <a:rPr lang="en-US" dirty="0" smtClean="0">
                <a:latin typeface="Book Antiqua" panose="02040602050305030304" pitchFamily="18" charset="0"/>
              </a:rPr>
              <a:t>No employee should be allowed to use sick leave for 5 consecutive days without medical documentation releasing them from the care of the Doctor</a:t>
            </a:r>
          </a:p>
        </p:txBody>
      </p:sp>
      <p:sp>
        <p:nvSpPr>
          <p:cNvPr id="4" name="Content Placeholder 2"/>
          <p:cNvSpPr txBox="1">
            <a:spLocks/>
          </p:cNvSpPr>
          <p:nvPr/>
        </p:nvSpPr>
        <p:spPr>
          <a:xfrm>
            <a:off x="826771" y="2579377"/>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5 Day Rule for Supervisors</a:t>
            </a:r>
            <a:endParaRPr lang="en-US" dirty="0"/>
          </a:p>
        </p:txBody>
      </p:sp>
      <p:sp>
        <p:nvSpPr>
          <p:cNvPr id="6" name="Content Placeholder 2"/>
          <p:cNvSpPr txBox="1">
            <a:spLocks/>
          </p:cNvSpPr>
          <p:nvPr/>
        </p:nvSpPr>
        <p:spPr>
          <a:xfrm>
            <a:off x="1287780" y="3337716"/>
            <a:ext cx="10104120" cy="1996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If employee notifies you of absence, or is absent, for 5 or more work days, you are required to contact the State Personnel Office HR Department to notify and initiate the FMLA process and get guidance.</a:t>
            </a:r>
            <a:endParaRPr lang="en-US" dirty="0"/>
          </a:p>
        </p:txBody>
      </p:sp>
    </p:spTree>
    <p:extLst>
      <p:ext uri="{BB962C8B-B14F-4D97-AF65-F5344CB8AC3E}">
        <p14:creationId xmlns:p14="http://schemas.microsoft.com/office/powerpoint/2010/main" val="8892827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3440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Managing Medical Absences</a:t>
            </a:r>
          </a:p>
        </p:txBody>
      </p:sp>
      <p:sp>
        <p:nvSpPr>
          <p:cNvPr id="4" name="Content Placeholder 2"/>
          <p:cNvSpPr txBox="1">
            <a:spLocks/>
          </p:cNvSpPr>
          <p:nvPr/>
        </p:nvSpPr>
        <p:spPr>
          <a:xfrm>
            <a:off x="826771" y="2579377"/>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Progressive Purposes</a:t>
            </a:r>
            <a:endParaRPr lang="en-US" dirty="0"/>
          </a:p>
        </p:txBody>
      </p:sp>
      <p:sp>
        <p:nvSpPr>
          <p:cNvPr id="6" name="Content Placeholder 2"/>
          <p:cNvSpPr txBox="1">
            <a:spLocks/>
          </p:cNvSpPr>
          <p:nvPr/>
        </p:nvSpPr>
        <p:spPr>
          <a:xfrm>
            <a:off x="1287780" y="3337716"/>
            <a:ext cx="10104120" cy="1996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FMLA (protected status)</a:t>
            </a:r>
          </a:p>
          <a:p>
            <a:pPr>
              <a:buFont typeface="Wingdings" panose="05000000000000000000" pitchFamily="2" charset="2"/>
              <a:buChar char="§"/>
            </a:pPr>
            <a:r>
              <a:rPr lang="en-US" dirty="0" smtClean="0">
                <a:latin typeface="Book Antiqua" panose="02040602050305030304" pitchFamily="18" charset="0"/>
              </a:rPr>
              <a:t>ADA (help return to work, if possible)</a:t>
            </a:r>
          </a:p>
          <a:p>
            <a:pPr>
              <a:buFont typeface="Wingdings" panose="05000000000000000000" pitchFamily="2" charset="2"/>
              <a:buChar char="§"/>
            </a:pPr>
            <a:r>
              <a:rPr lang="en-US" dirty="0" smtClean="0">
                <a:latin typeface="Book Antiqua" panose="02040602050305030304" pitchFamily="18" charset="0"/>
              </a:rPr>
              <a:t>Options Letter (find other options)</a:t>
            </a:r>
            <a:endParaRPr lang="en-US" dirty="0"/>
          </a:p>
        </p:txBody>
      </p:sp>
      <p:pic>
        <p:nvPicPr>
          <p:cNvPr id="4098" name="Picture 2" descr="C:\Users\Bill\AppData\Local\Microsoft\Windows\Temporary Internet Files\Content.IE5\9B9RS2HH\가족%20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4287" y="2801881"/>
            <a:ext cx="2017531" cy="228142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540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Bill\AppData\Local\Microsoft\Windows\Temporary Internet Files\Content.IE5\JC98XCA8\8466627666_54aa44015b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0048" y="2113754"/>
            <a:ext cx="1479296" cy="1109472"/>
          </a:xfrm>
          <a:prstGeom prst="rect">
            <a:avLst/>
          </a:prstGeom>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89760" y="671042"/>
            <a:ext cx="8534400" cy="1325563"/>
          </a:xfr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Family and Medical Leave Act (FMLA)</a:t>
            </a:r>
          </a:p>
        </p:txBody>
      </p:sp>
      <p:sp>
        <p:nvSpPr>
          <p:cNvPr id="4" name="Content Placeholder 2"/>
          <p:cNvSpPr txBox="1">
            <a:spLocks/>
          </p:cNvSpPr>
          <p:nvPr/>
        </p:nvSpPr>
        <p:spPr>
          <a:xfrm>
            <a:off x="994410" y="2540474"/>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Federal law passed in 1993</a:t>
            </a:r>
            <a:endParaRPr lang="en-US" dirty="0"/>
          </a:p>
        </p:txBody>
      </p:sp>
      <p:sp>
        <p:nvSpPr>
          <p:cNvPr id="5" name="Content Placeholder 2"/>
          <p:cNvSpPr txBox="1">
            <a:spLocks/>
          </p:cNvSpPr>
          <p:nvPr/>
        </p:nvSpPr>
        <p:spPr>
          <a:xfrm>
            <a:off x="994410" y="5766437"/>
            <a:ext cx="11026140"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May be paid or unpaid absence, depending on employee’s leave status</a:t>
            </a:r>
            <a:endParaRPr lang="en-US" dirty="0"/>
          </a:p>
        </p:txBody>
      </p:sp>
      <p:sp>
        <p:nvSpPr>
          <p:cNvPr id="7" name="Content Placeholder 2"/>
          <p:cNvSpPr txBox="1">
            <a:spLocks/>
          </p:cNvSpPr>
          <p:nvPr/>
        </p:nvSpPr>
        <p:spPr>
          <a:xfrm>
            <a:off x="994410" y="4172911"/>
            <a:ext cx="11026140" cy="564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Not a type of leave</a:t>
            </a:r>
            <a:endParaRPr lang="en-US" dirty="0"/>
          </a:p>
        </p:txBody>
      </p:sp>
      <p:sp>
        <p:nvSpPr>
          <p:cNvPr id="8" name="Content Placeholder 2"/>
          <p:cNvSpPr txBox="1">
            <a:spLocks/>
          </p:cNvSpPr>
          <p:nvPr/>
        </p:nvSpPr>
        <p:spPr>
          <a:xfrm>
            <a:off x="994410" y="4871094"/>
            <a:ext cx="11026140"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Is a protected status</a:t>
            </a:r>
            <a:endParaRPr lang="en-US" dirty="0"/>
          </a:p>
        </p:txBody>
      </p:sp>
      <p:sp>
        <p:nvSpPr>
          <p:cNvPr id="9" name="Content Placeholder 2"/>
          <p:cNvSpPr txBox="1">
            <a:spLocks/>
          </p:cNvSpPr>
          <p:nvPr/>
        </p:nvSpPr>
        <p:spPr>
          <a:xfrm>
            <a:off x="979171" y="3204224"/>
            <a:ext cx="11026140"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Applies to private employers with 50 or more employees, as well as State</a:t>
            </a:r>
            <a:endParaRPr lang="en-US" dirty="0"/>
          </a:p>
        </p:txBody>
      </p:sp>
    </p:spTree>
    <p:extLst>
      <p:ext uri="{BB962C8B-B14F-4D97-AF65-F5344CB8AC3E}">
        <p14:creationId xmlns:p14="http://schemas.microsoft.com/office/powerpoint/2010/main" val="1736506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3440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Family and Medical Leave Act (FMLA)</a:t>
            </a:r>
          </a:p>
        </p:txBody>
      </p:sp>
      <p:sp>
        <p:nvSpPr>
          <p:cNvPr id="4" name="Content Placeholder 2"/>
          <p:cNvSpPr txBox="1">
            <a:spLocks/>
          </p:cNvSpPr>
          <p:nvPr/>
        </p:nvSpPr>
        <p:spPr>
          <a:xfrm>
            <a:off x="994410" y="2540474"/>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Eligibility</a:t>
            </a:r>
            <a:endParaRPr lang="en-US" dirty="0"/>
          </a:p>
        </p:txBody>
      </p:sp>
      <p:sp>
        <p:nvSpPr>
          <p:cNvPr id="7" name="Content Placeholder 2"/>
          <p:cNvSpPr txBox="1">
            <a:spLocks/>
          </p:cNvSpPr>
          <p:nvPr/>
        </p:nvSpPr>
        <p:spPr>
          <a:xfrm>
            <a:off x="2015491" y="4141008"/>
            <a:ext cx="11026140" cy="564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Worked 1250 hours in preceding year</a:t>
            </a:r>
            <a:endParaRPr lang="en-US" dirty="0"/>
          </a:p>
        </p:txBody>
      </p:sp>
      <p:sp>
        <p:nvSpPr>
          <p:cNvPr id="9" name="Content Placeholder 2"/>
          <p:cNvSpPr txBox="1">
            <a:spLocks/>
          </p:cNvSpPr>
          <p:nvPr/>
        </p:nvSpPr>
        <p:spPr>
          <a:xfrm>
            <a:off x="2015494" y="3271705"/>
            <a:ext cx="6854191" cy="704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Employed one (1) year by State</a:t>
            </a:r>
            <a:endParaRPr lang="en-US" dirty="0"/>
          </a:p>
        </p:txBody>
      </p:sp>
    </p:spTree>
    <p:extLst>
      <p:ext uri="{BB962C8B-B14F-4D97-AF65-F5344CB8AC3E}">
        <p14:creationId xmlns:p14="http://schemas.microsoft.com/office/powerpoint/2010/main" val="22625935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34400" cy="1325563"/>
          </a:xfrm>
          <a:blipFill>
            <a:blip r:embed="rId4">
              <a:extLst>
                <a:ext uri="{BEBA8EAE-BF5A-486C-A8C5-ECC9F3942E4B}">
                  <a14:imgProps xmlns:a14="http://schemas.microsoft.com/office/drawing/2010/main">
                    <a14:imgLayer r:embed="rId5">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Family and Medical Leave Act (FMLA)</a:t>
            </a:r>
          </a:p>
        </p:txBody>
      </p:sp>
      <p:sp>
        <p:nvSpPr>
          <p:cNvPr id="4" name="Content Placeholder 2"/>
          <p:cNvSpPr txBox="1">
            <a:spLocks/>
          </p:cNvSpPr>
          <p:nvPr/>
        </p:nvSpPr>
        <p:spPr>
          <a:xfrm>
            <a:off x="1000127" y="2421895"/>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solidFill>
                  <a:prstClr val="black"/>
                </a:solidFill>
                <a:latin typeface="Book Antiqua" panose="02040602050305030304" pitchFamily="18" charset="0"/>
              </a:rPr>
              <a:t>  Qualifying Events</a:t>
            </a:r>
            <a:endParaRPr lang="en-US" dirty="0">
              <a:solidFill>
                <a:prstClr val="black"/>
              </a:solidFill>
            </a:endParaRPr>
          </a:p>
        </p:txBody>
      </p:sp>
      <p:sp>
        <p:nvSpPr>
          <p:cNvPr id="5" name="Content Placeholder 2"/>
          <p:cNvSpPr txBox="1">
            <a:spLocks/>
          </p:cNvSpPr>
          <p:nvPr/>
        </p:nvSpPr>
        <p:spPr>
          <a:xfrm>
            <a:off x="1615444" y="4559054"/>
            <a:ext cx="10039351"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a:t>
            </a:r>
            <a:r>
              <a:rPr lang="en-US" dirty="0" smtClean="0">
                <a:solidFill>
                  <a:prstClr val="black"/>
                </a:solidFill>
                <a:latin typeface="Book Antiqua" panose="02040602050305030304" pitchFamily="18" charset="0"/>
              </a:rPr>
              <a:t>To </a:t>
            </a:r>
            <a:r>
              <a:rPr lang="en-US" dirty="0">
                <a:solidFill>
                  <a:prstClr val="black"/>
                </a:solidFill>
                <a:latin typeface="Book Antiqua" panose="02040602050305030304" pitchFamily="18" charset="0"/>
              </a:rPr>
              <a:t>care for the employee’s spouse, child, or parent with a serious health condition</a:t>
            </a:r>
            <a:endParaRPr lang="en-US" dirty="0">
              <a:solidFill>
                <a:prstClr val="black"/>
              </a:solidFill>
            </a:endParaRPr>
          </a:p>
        </p:txBody>
      </p:sp>
      <p:sp>
        <p:nvSpPr>
          <p:cNvPr id="7" name="Content Placeholder 2"/>
          <p:cNvSpPr txBox="1">
            <a:spLocks/>
          </p:cNvSpPr>
          <p:nvPr/>
        </p:nvSpPr>
        <p:spPr>
          <a:xfrm>
            <a:off x="1615443" y="3997142"/>
            <a:ext cx="11026140" cy="591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solidFill>
                  <a:prstClr val="black"/>
                </a:solidFill>
                <a:latin typeface="Book Antiqua" panose="02040602050305030304" pitchFamily="18" charset="0"/>
              </a:rPr>
              <a:t> Placement </a:t>
            </a:r>
            <a:r>
              <a:rPr lang="en-US" dirty="0">
                <a:solidFill>
                  <a:prstClr val="black"/>
                </a:solidFill>
                <a:latin typeface="Book Antiqua" panose="02040602050305030304" pitchFamily="18" charset="0"/>
              </a:rPr>
              <a:t>of child with employee for adoption or foster care</a:t>
            </a:r>
            <a:endParaRPr lang="en-US" dirty="0">
              <a:solidFill>
                <a:prstClr val="black"/>
              </a:solidFill>
            </a:endParaRPr>
          </a:p>
        </p:txBody>
      </p:sp>
      <p:sp>
        <p:nvSpPr>
          <p:cNvPr id="8" name="Content Placeholder 2"/>
          <p:cNvSpPr txBox="1">
            <a:spLocks/>
          </p:cNvSpPr>
          <p:nvPr/>
        </p:nvSpPr>
        <p:spPr>
          <a:xfrm>
            <a:off x="1615444" y="5568637"/>
            <a:ext cx="10039351" cy="1289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Employee has a serious health condition that causes the employee to be unable to perform the functions of the employee’s job</a:t>
            </a:r>
            <a:endParaRPr lang="en-US" dirty="0">
              <a:solidFill>
                <a:prstClr val="black"/>
              </a:solidFill>
            </a:endParaRPr>
          </a:p>
        </p:txBody>
      </p:sp>
      <p:sp>
        <p:nvSpPr>
          <p:cNvPr id="9" name="Content Placeholder 2"/>
          <p:cNvSpPr txBox="1">
            <a:spLocks/>
          </p:cNvSpPr>
          <p:nvPr/>
        </p:nvSpPr>
        <p:spPr>
          <a:xfrm>
            <a:off x="1615444" y="3006067"/>
            <a:ext cx="9795511" cy="1276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Birth of child and to care for newborn child (including pregnancy and prenatal care)</a:t>
            </a:r>
            <a:endParaRPr lang="en-US" dirty="0">
              <a:solidFill>
                <a:prstClr val="black"/>
              </a:solidFill>
            </a:endParaRPr>
          </a:p>
        </p:txBody>
      </p:sp>
    </p:spTree>
    <p:extLst>
      <p:ext uri="{BB962C8B-B14F-4D97-AF65-F5344CB8AC3E}">
        <p14:creationId xmlns:p14="http://schemas.microsoft.com/office/powerpoint/2010/main" val="2543467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453191"/>
            <a:ext cx="9144000" cy="131829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normAutofit/>
          </a:bodyPr>
          <a:lstStyle/>
          <a:p>
            <a:pPr algn="ctr"/>
            <a:r>
              <a:rPr lang="en-US" dirty="0" smtClean="0">
                <a:latin typeface="Rockwell Extra Bold" panose="02060903040505020403" pitchFamily="18" charset="0"/>
              </a:rPr>
              <a:t>Collective </a:t>
            </a:r>
            <a:r>
              <a:rPr lang="en-US" dirty="0">
                <a:latin typeface="Rockwell Extra Bold" panose="02060903040505020403" pitchFamily="18" charset="0"/>
              </a:rPr>
              <a:t>Bargaining </a:t>
            </a:r>
          </a:p>
        </p:txBody>
      </p:sp>
      <p:sp>
        <p:nvSpPr>
          <p:cNvPr id="3" name="Content Placeholder 2"/>
          <p:cNvSpPr>
            <a:spLocks noGrp="1"/>
          </p:cNvSpPr>
          <p:nvPr>
            <p:ph idx="1"/>
          </p:nvPr>
        </p:nvSpPr>
        <p:spPr>
          <a:xfrm>
            <a:off x="792480" y="2133608"/>
            <a:ext cx="10515600" cy="1219121"/>
          </a:xfrm>
        </p:spPr>
        <p:txBody>
          <a:bodyPr>
            <a:normAutofit lnSpcReduction="10000"/>
          </a:bodyPr>
          <a:lstStyle/>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Good </a:t>
            </a:r>
            <a:r>
              <a:rPr lang="en-US" dirty="0">
                <a:latin typeface="Arial" panose="020B0604020202020204" pitchFamily="34" charset="0"/>
                <a:cs typeface="Arial" panose="020B0604020202020204" pitchFamily="34" charset="0"/>
              </a:rPr>
              <a:t>faith negotiations by authorized representatives concerning wages, hours, and other terms and conditions of employment </a:t>
            </a:r>
          </a:p>
        </p:txBody>
      </p:sp>
      <p:sp>
        <p:nvSpPr>
          <p:cNvPr id="4" name="Content Placeholder 2"/>
          <p:cNvSpPr txBox="1">
            <a:spLocks/>
          </p:cNvSpPr>
          <p:nvPr/>
        </p:nvSpPr>
        <p:spPr>
          <a:xfrm>
            <a:off x="769620" y="3550605"/>
            <a:ext cx="10515600" cy="1097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New </a:t>
            </a:r>
            <a:r>
              <a:rPr lang="en-US" dirty="0">
                <a:latin typeface="Arial" panose="020B0604020202020204" pitchFamily="34" charset="0"/>
                <a:cs typeface="Arial" panose="020B0604020202020204" pitchFamily="34" charset="0"/>
              </a:rPr>
              <a:t>MOU for SPMS signed and available on DBM website – search for </a:t>
            </a:r>
            <a:r>
              <a:rPr lang="en-US" b="1" i="1" dirty="0">
                <a:latin typeface="Arial" panose="020B0604020202020204" pitchFamily="34" charset="0"/>
                <a:cs typeface="Arial" panose="020B0604020202020204" pitchFamily="34" charset="0"/>
              </a:rPr>
              <a:t>collective bargaining </a:t>
            </a:r>
          </a:p>
        </p:txBody>
      </p:sp>
      <p:sp>
        <p:nvSpPr>
          <p:cNvPr id="5" name="Content Placeholder 2"/>
          <p:cNvSpPr txBox="1">
            <a:spLocks/>
          </p:cNvSpPr>
          <p:nvPr/>
        </p:nvSpPr>
        <p:spPr>
          <a:xfrm>
            <a:off x="769620" y="4267049"/>
            <a:ext cx="10515600" cy="1036321"/>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a:buFont typeface="Wingdings" panose="05000000000000000000" pitchFamily="2" charset="2"/>
              <a:buChar char="Ø"/>
            </a:pPr>
            <a:r>
              <a:rPr lang="en-US" sz="8600" b="0" i="0" u="none" strike="noStrike" baseline="0" dirty="0" smtClean="0">
                <a:latin typeface="Arial" panose="020B0604020202020204" pitchFamily="34" charset="0"/>
                <a:cs typeface="Arial" panose="020B0604020202020204" pitchFamily="34" charset="0"/>
              </a:rPr>
              <a:t>Important to know that the Maryland Military Department (MMD) is </a:t>
            </a:r>
            <a:r>
              <a:rPr lang="en-US" sz="8600" i="0" u="sng" strike="noStrike" baseline="0" dirty="0" smtClean="0">
                <a:latin typeface="Arial" panose="020B0604020202020204" pitchFamily="34" charset="0"/>
                <a:cs typeface="Arial" panose="020B0604020202020204" pitchFamily="34" charset="0"/>
              </a:rPr>
              <a:t>exempt from any MOU </a:t>
            </a:r>
          </a:p>
          <a:p>
            <a:endParaRPr lang="en-US" dirty="0" smtClean="0">
              <a:latin typeface="Book Antiqua" panose="02040602050305030304" pitchFamily="18" charset="0"/>
            </a:endParaRPr>
          </a:p>
          <a:p>
            <a:endParaRPr lang="en-US" dirty="0"/>
          </a:p>
        </p:txBody>
      </p:sp>
      <p:sp>
        <p:nvSpPr>
          <p:cNvPr id="6" name="Content Placeholder 2"/>
          <p:cNvSpPr txBox="1">
            <a:spLocks/>
          </p:cNvSpPr>
          <p:nvPr/>
        </p:nvSpPr>
        <p:spPr>
          <a:xfrm>
            <a:off x="769620" y="5364320"/>
            <a:ext cx="11231880" cy="14936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MMD </a:t>
            </a:r>
            <a:r>
              <a:rPr lang="en-US" b="1" u="sng" dirty="0" smtClean="0">
                <a:latin typeface="Arial" panose="020B0604020202020204" pitchFamily="34" charset="0"/>
                <a:cs typeface="Arial" panose="020B0604020202020204" pitchFamily="34" charset="0"/>
              </a:rPr>
              <a:t>does allow </a:t>
            </a:r>
            <a:r>
              <a:rPr lang="en-US" dirty="0" smtClean="0">
                <a:latin typeface="Arial" panose="020B0604020202020204" pitchFamily="34" charset="0"/>
                <a:cs typeface="Arial" panose="020B0604020202020204" pitchFamily="34" charset="0"/>
              </a:rPr>
              <a:t>employees to have an union representative present when meeting with the Appointing Authority to discuss a recommendation for disciplinary action from that employee’s supervisor</a:t>
            </a:r>
          </a:p>
        </p:txBody>
      </p:sp>
      <p:sp>
        <p:nvSpPr>
          <p:cNvPr id="7" name="Rectangle 6"/>
          <p:cNvSpPr/>
          <p:nvPr/>
        </p:nvSpPr>
        <p:spPr>
          <a:xfrm>
            <a:off x="5977218" y="3244334"/>
            <a:ext cx="242374" cy="369332"/>
          </a:xfrm>
          <a:prstGeom prst="rect">
            <a:avLst/>
          </a:prstGeom>
        </p:spPr>
        <p:txBody>
          <a:bodyPr wrap="none">
            <a:spAutoFit/>
          </a:bodyPr>
          <a:lstStyle/>
          <a:p>
            <a:r>
              <a:rPr lang="en-US" b="0" dirty="0" smtClean="0">
                <a:effectLst/>
              </a:rPr>
              <a:t> </a:t>
            </a:r>
            <a:endParaRPr lang="en-US" dirty="0"/>
          </a:p>
        </p:txBody>
      </p:sp>
      <p:sp>
        <p:nvSpPr>
          <p:cNvPr id="8" name="Rectangle 7"/>
          <p:cNvSpPr/>
          <p:nvPr/>
        </p:nvSpPr>
        <p:spPr>
          <a:xfrm>
            <a:off x="5977218" y="3244334"/>
            <a:ext cx="242374" cy="369332"/>
          </a:xfrm>
          <a:prstGeom prst="rect">
            <a:avLst/>
          </a:prstGeom>
        </p:spPr>
        <p:txBody>
          <a:bodyPr wrap="none">
            <a:spAutoFit/>
          </a:bodyPr>
          <a:lstStyle/>
          <a:p>
            <a:r>
              <a:rPr lang="en-US" b="0" dirty="0" smtClean="0">
                <a:effectLst/>
              </a:rPr>
              <a:t> </a:t>
            </a:r>
            <a:endParaRPr lang="en-US" dirty="0"/>
          </a:p>
        </p:txBody>
      </p:sp>
    </p:spTree>
    <p:extLst>
      <p:ext uri="{BB962C8B-B14F-4D97-AF65-F5344CB8AC3E}">
        <p14:creationId xmlns:p14="http://schemas.microsoft.com/office/powerpoint/2010/main" val="4259838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3440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Family and Medical Leave Act (FMLA)</a:t>
            </a:r>
          </a:p>
        </p:txBody>
      </p:sp>
      <p:sp>
        <p:nvSpPr>
          <p:cNvPr id="4" name="Content Placeholder 2"/>
          <p:cNvSpPr txBox="1">
            <a:spLocks/>
          </p:cNvSpPr>
          <p:nvPr/>
        </p:nvSpPr>
        <p:spPr>
          <a:xfrm>
            <a:off x="1000127" y="2262415"/>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solidFill>
                  <a:prstClr val="black"/>
                </a:solidFill>
                <a:latin typeface="Book Antiqua" panose="02040602050305030304" pitchFamily="18" charset="0"/>
              </a:rPr>
              <a:t>  “Serious Health Condition”</a:t>
            </a:r>
            <a:endParaRPr lang="en-US" dirty="0">
              <a:solidFill>
                <a:prstClr val="black"/>
              </a:solidFill>
            </a:endParaRPr>
          </a:p>
        </p:txBody>
      </p:sp>
      <p:sp>
        <p:nvSpPr>
          <p:cNvPr id="7" name="Content Placeholder 2"/>
          <p:cNvSpPr txBox="1">
            <a:spLocks/>
          </p:cNvSpPr>
          <p:nvPr/>
        </p:nvSpPr>
        <p:spPr>
          <a:xfrm>
            <a:off x="1386843" y="3493396"/>
            <a:ext cx="11026140" cy="8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Continuing treatment by a health care provider (HCP</a:t>
            </a:r>
            <a:r>
              <a:rPr lang="en-US" dirty="0" smtClean="0">
                <a:solidFill>
                  <a:prstClr val="black"/>
                </a:solidFill>
                <a:latin typeface="Book Antiqua" panose="02040602050305030304" pitchFamily="18" charset="0"/>
              </a:rPr>
              <a:t>). Placement </a:t>
            </a:r>
            <a:r>
              <a:rPr lang="en-US" dirty="0">
                <a:solidFill>
                  <a:prstClr val="black"/>
                </a:solidFill>
                <a:latin typeface="Book Antiqua" panose="02040602050305030304" pitchFamily="18" charset="0"/>
              </a:rPr>
              <a:t>of child with employee for adoption or foster care</a:t>
            </a:r>
            <a:endParaRPr lang="en-US" dirty="0">
              <a:solidFill>
                <a:prstClr val="black"/>
              </a:solidFill>
            </a:endParaRPr>
          </a:p>
        </p:txBody>
      </p:sp>
      <p:sp>
        <p:nvSpPr>
          <p:cNvPr id="8" name="Content Placeholder 2"/>
          <p:cNvSpPr txBox="1">
            <a:spLocks/>
          </p:cNvSpPr>
          <p:nvPr/>
        </p:nvSpPr>
        <p:spPr>
          <a:xfrm>
            <a:off x="2255520" y="4242048"/>
            <a:ext cx="8808720" cy="588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a:t>
            </a:r>
            <a:r>
              <a:rPr lang="en-US" sz="2400" dirty="0">
                <a:solidFill>
                  <a:prstClr val="black"/>
                </a:solidFill>
                <a:latin typeface="Book Antiqua" panose="02040602050305030304" pitchFamily="18" charset="0"/>
              </a:rPr>
              <a:t>3 or more days absence plus 2 or more treatments by HCP</a:t>
            </a:r>
            <a:endParaRPr lang="en-US" sz="2400" dirty="0">
              <a:solidFill>
                <a:prstClr val="black"/>
              </a:solidFill>
            </a:endParaRPr>
          </a:p>
        </p:txBody>
      </p:sp>
      <p:sp>
        <p:nvSpPr>
          <p:cNvPr id="9" name="Content Placeholder 2"/>
          <p:cNvSpPr txBox="1">
            <a:spLocks/>
          </p:cNvSpPr>
          <p:nvPr/>
        </p:nvSpPr>
        <p:spPr>
          <a:xfrm>
            <a:off x="1386845" y="2685875"/>
            <a:ext cx="9795511" cy="1276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Overnight inpatient care (hospital, hospice, residential medical care facility)</a:t>
            </a:r>
            <a:endParaRPr lang="en-US" dirty="0">
              <a:solidFill>
                <a:prstClr val="black"/>
              </a:solidFill>
            </a:endParaRPr>
          </a:p>
        </p:txBody>
      </p:sp>
      <p:sp>
        <p:nvSpPr>
          <p:cNvPr id="10" name="Content Placeholder 2"/>
          <p:cNvSpPr txBox="1">
            <a:spLocks/>
          </p:cNvSpPr>
          <p:nvPr/>
        </p:nvSpPr>
        <p:spPr>
          <a:xfrm>
            <a:off x="2270765" y="4708421"/>
            <a:ext cx="9921241" cy="851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a:t>
            </a:r>
            <a:r>
              <a:rPr lang="en-US" dirty="0" smtClean="0">
                <a:solidFill>
                  <a:prstClr val="black"/>
                </a:solidFill>
                <a:latin typeface="Book Antiqua" panose="02040602050305030304" pitchFamily="18" charset="0"/>
              </a:rPr>
              <a:t>3 </a:t>
            </a:r>
            <a:r>
              <a:rPr lang="en-US" sz="2400" dirty="0" smtClean="0">
                <a:solidFill>
                  <a:prstClr val="black"/>
                </a:solidFill>
                <a:latin typeface="Book Antiqua" panose="02040602050305030304" pitchFamily="18" charset="0"/>
              </a:rPr>
              <a:t>or </a:t>
            </a:r>
            <a:r>
              <a:rPr lang="en-US" sz="2400" dirty="0">
                <a:solidFill>
                  <a:prstClr val="black"/>
                </a:solidFill>
                <a:latin typeface="Book Antiqua" panose="02040602050305030304" pitchFamily="18" charset="0"/>
              </a:rPr>
              <a:t>more days absence, plus one treatment by health care provider with regimen of continuing treatment under HCP’s supervision</a:t>
            </a:r>
            <a:endParaRPr lang="en-US" sz="2400" dirty="0">
              <a:solidFill>
                <a:prstClr val="black"/>
              </a:solidFill>
            </a:endParaRPr>
          </a:p>
        </p:txBody>
      </p:sp>
      <p:sp>
        <p:nvSpPr>
          <p:cNvPr id="11" name="Content Placeholder 2"/>
          <p:cNvSpPr txBox="1">
            <a:spLocks/>
          </p:cNvSpPr>
          <p:nvPr/>
        </p:nvSpPr>
        <p:spPr>
          <a:xfrm>
            <a:off x="2270759" y="5546600"/>
            <a:ext cx="8808720" cy="588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a:t>
            </a:r>
            <a:r>
              <a:rPr lang="en-US" sz="2400" dirty="0">
                <a:solidFill>
                  <a:prstClr val="black"/>
                </a:solidFill>
                <a:latin typeface="Book Antiqua" panose="02040602050305030304" pitchFamily="18" charset="0"/>
              </a:rPr>
              <a:t>Chronic serious health condition</a:t>
            </a:r>
            <a:endParaRPr lang="en-US" sz="2400" dirty="0">
              <a:solidFill>
                <a:prstClr val="black"/>
              </a:solidFill>
            </a:endParaRPr>
          </a:p>
        </p:txBody>
      </p:sp>
      <p:sp>
        <p:nvSpPr>
          <p:cNvPr id="12" name="Content Placeholder 2"/>
          <p:cNvSpPr txBox="1">
            <a:spLocks/>
          </p:cNvSpPr>
          <p:nvPr/>
        </p:nvSpPr>
        <p:spPr>
          <a:xfrm>
            <a:off x="2255520" y="6134931"/>
            <a:ext cx="8808720" cy="588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a:t>
            </a:r>
            <a:r>
              <a:rPr lang="en-US" sz="2400" dirty="0">
                <a:solidFill>
                  <a:prstClr val="black"/>
                </a:solidFill>
                <a:latin typeface="Book Antiqua" panose="02040602050305030304" pitchFamily="18" charset="0"/>
              </a:rPr>
              <a:t>Permanent, long-term, multiple treatments</a:t>
            </a:r>
            <a:endParaRPr lang="en-US" sz="2400" dirty="0">
              <a:solidFill>
                <a:prstClr val="black"/>
              </a:solidFill>
            </a:endParaRPr>
          </a:p>
        </p:txBody>
      </p:sp>
    </p:spTree>
    <p:extLst>
      <p:ext uri="{BB962C8B-B14F-4D97-AF65-F5344CB8AC3E}">
        <p14:creationId xmlns:p14="http://schemas.microsoft.com/office/powerpoint/2010/main" val="294864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34400" cy="1325563"/>
          </a:xfrm>
          <a:blipFill>
            <a:blip r:embed="rId4">
              <a:extLst>
                <a:ext uri="{BEBA8EAE-BF5A-486C-A8C5-ECC9F3942E4B}">
                  <a14:imgProps xmlns:a14="http://schemas.microsoft.com/office/drawing/2010/main">
                    <a14:imgLayer r:embed="rId5">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Family and Medical Leave Act (FMLA)</a:t>
            </a:r>
          </a:p>
        </p:txBody>
      </p:sp>
      <p:sp>
        <p:nvSpPr>
          <p:cNvPr id="4" name="Content Placeholder 2"/>
          <p:cNvSpPr txBox="1">
            <a:spLocks/>
          </p:cNvSpPr>
          <p:nvPr/>
        </p:nvSpPr>
        <p:spPr>
          <a:xfrm>
            <a:off x="1165863" y="2850541"/>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solidFill>
                  <a:prstClr val="black"/>
                </a:solidFill>
                <a:latin typeface="Book Antiqua" panose="02040602050305030304" pitchFamily="18" charset="0"/>
              </a:rPr>
              <a:t>Designation of leave as FMLA qualifying</a:t>
            </a:r>
            <a:endParaRPr lang="en-US" dirty="0">
              <a:solidFill>
                <a:prstClr val="black"/>
              </a:solidFill>
            </a:endParaRPr>
          </a:p>
        </p:txBody>
      </p:sp>
      <p:sp>
        <p:nvSpPr>
          <p:cNvPr id="7" name="Content Placeholder 2"/>
          <p:cNvSpPr txBox="1">
            <a:spLocks/>
          </p:cNvSpPr>
          <p:nvPr/>
        </p:nvSpPr>
        <p:spPr>
          <a:xfrm>
            <a:off x="1889760" y="5088646"/>
            <a:ext cx="10012680" cy="1388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Who is responsible for ensuring that eligible leave is designated as FMLA?</a:t>
            </a:r>
            <a:endParaRPr lang="en-US" dirty="0">
              <a:solidFill>
                <a:prstClr val="black"/>
              </a:solidFill>
            </a:endParaRPr>
          </a:p>
        </p:txBody>
      </p:sp>
      <p:sp>
        <p:nvSpPr>
          <p:cNvPr id="9" name="Content Placeholder 2"/>
          <p:cNvSpPr txBox="1">
            <a:spLocks/>
          </p:cNvSpPr>
          <p:nvPr/>
        </p:nvSpPr>
        <p:spPr>
          <a:xfrm>
            <a:off x="1889765" y="3902915"/>
            <a:ext cx="9795511" cy="605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Misunderstood by many</a:t>
            </a:r>
            <a:endParaRPr lang="en-US" dirty="0">
              <a:solidFill>
                <a:prstClr val="black"/>
              </a:solidFill>
            </a:endParaRPr>
          </a:p>
        </p:txBody>
      </p:sp>
    </p:spTree>
    <p:extLst>
      <p:ext uri="{BB962C8B-B14F-4D97-AF65-F5344CB8AC3E}">
        <p14:creationId xmlns:p14="http://schemas.microsoft.com/office/powerpoint/2010/main" val="23270687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3440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Family and Medical Leave Act (FMLA)</a:t>
            </a:r>
          </a:p>
        </p:txBody>
      </p:sp>
      <p:sp>
        <p:nvSpPr>
          <p:cNvPr id="4" name="Content Placeholder 2"/>
          <p:cNvSpPr txBox="1">
            <a:spLocks/>
          </p:cNvSpPr>
          <p:nvPr/>
        </p:nvSpPr>
        <p:spPr>
          <a:xfrm>
            <a:off x="1122047" y="2816253"/>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solidFill>
                  <a:prstClr val="black"/>
                </a:solidFill>
                <a:latin typeface="Book Antiqua" panose="02040602050305030304" pitchFamily="18" charset="0"/>
              </a:rPr>
              <a:t>Responsibility for designating leave</a:t>
            </a:r>
            <a:endParaRPr lang="en-US" dirty="0">
              <a:solidFill>
                <a:prstClr val="black"/>
              </a:solidFill>
            </a:endParaRPr>
          </a:p>
        </p:txBody>
      </p:sp>
      <p:sp>
        <p:nvSpPr>
          <p:cNvPr id="5" name="Content Placeholder 2"/>
          <p:cNvSpPr txBox="1">
            <a:spLocks/>
          </p:cNvSpPr>
          <p:nvPr/>
        </p:nvSpPr>
        <p:spPr>
          <a:xfrm>
            <a:off x="1615444" y="4879086"/>
            <a:ext cx="10039351" cy="1552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The employee does not have to ask for FMLA, or even mention FMLA, but only state reasons for the leave that would qualify him or her for FMLA</a:t>
            </a:r>
            <a:endParaRPr lang="en-US" dirty="0">
              <a:solidFill>
                <a:prstClr val="black"/>
              </a:solidFill>
            </a:endParaRPr>
          </a:p>
        </p:txBody>
      </p:sp>
      <p:sp>
        <p:nvSpPr>
          <p:cNvPr id="9" name="Content Placeholder 2"/>
          <p:cNvSpPr txBox="1">
            <a:spLocks/>
          </p:cNvSpPr>
          <p:nvPr/>
        </p:nvSpPr>
        <p:spPr>
          <a:xfrm>
            <a:off x="1615444" y="3632736"/>
            <a:ext cx="9795511" cy="1030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It is the employer’s responsibility to designate leave as FMLA-qualifying</a:t>
            </a:r>
            <a:endParaRPr lang="en-US" dirty="0">
              <a:solidFill>
                <a:prstClr val="black"/>
              </a:solidFill>
            </a:endParaRPr>
          </a:p>
        </p:txBody>
      </p:sp>
    </p:spTree>
    <p:extLst>
      <p:ext uri="{BB962C8B-B14F-4D97-AF65-F5344CB8AC3E}">
        <p14:creationId xmlns:p14="http://schemas.microsoft.com/office/powerpoint/2010/main" val="3798017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3440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Family and Medical Leave Act (FMLA)</a:t>
            </a:r>
          </a:p>
        </p:txBody>
      </p:sp>
      <p:sp>
        <p:nvSpPr>
          <p:cNvPr id="4" name="Content Placeholder 2"/>
          <p:cNvSpPr txBox="1">
            <a:spLocks/>
          </p:cNvSpPr>
          <p:nvPr/>
        </p:nvSpPr>
        <p:spPr>
          <a:xfrm>
            <a:off x="1122047" y="2816253"/>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solidFill>
                  <a:prstClr val="black"/>
                </a:solidFill>
                <a:latin typeface="Book Antiqua" panose="02040602050305030304" pitchFamily="18" charset="0"/>
              </a:rPr>
              <a:t>Time frame for designating leave as FMLA-qualifying</a:t>
            </a:r>
            <a:endParaRPr lang="en-US" dirty="0">
              <a:solidFill>
                <a:prstClr val="black"/>
              </a:solidFill>
            </a:endParaRPr>
          </a:p>
        </p:txBody>
      </p:sp>
      <p:sp>
        <p:nvSpPr>
          <p:cNvPr id="5" name="Content Placeholder 2"/>
          <p:cNvSpPr txBox="1">
            <a:spLocks/>
          </p:cNvSpPr>
          <p:nvPr/>
        </p:nvSpPr>
        <p:spPr>
          <a:xfrm>
            <a:off x="1615444" y="3520440"/>
            <a:ext cx="10039351" cy="2926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solidFill>
                  <a:prstClr val="black"/>
                </a:solidFill>
                <a:latin typeface="Book Antiqua" panose="02040602050305030304" pitchFamily="18" charset="0"/>
              </a:rPr>
              <a:t> When the employer has enough </a:t>
            </a:r>
            <a:r>
              <a:rPr lang="en-US" dirty="0" smtClean="0">
                <a:solidFill>
                  <a:prstClr val="black"/>
                </a:solidFill>
                <a:latin typeface="Book Antiqua" panose="02040602050305030304" pitchFamily="18" charset="0"/>
              </a:rPr>
              <a:t>information to </a:t>
            </a:r>
            <a:r>
              <a:rPr lang="en-US" dirty="0">
                <a:solidFill>
                  <a:prstClr val="black"/>
                </a:solidFill>
                <a:latin typeface="Book Antiqua" panose="02040602050305030304" pitchFamily="18" charset="0"/>
              </a:rPr>
              <a:t>determine </a:t>
            </a:r>
            <a:r>
              <a:rPr lang="en-US" dirty="0" smtClean="0">
                <a:solidFill>
                  <a:prstClr val="black"/>
                </a:solidFill>
                <a:latin typeface="Book Antiqua" panose="02040602050305030304" pitchFamily="18" charset="0"/>
              </a:rPr>
              <a:t>if the </a:t>
            </a:r>
            <a:r>
              <a:rPr lang="en-US" dirty="0">
                <a:solidFill>
                  <a:prstClr val="black"/>
                </a:solidFill>
                <a:latin typeface="Book Antiqua" panose="02040602050305030304" pitchFamily="18" charset="0"/>
              </a:rPr>
              <a:t>leave is </a:t>
            </a:r>
            <a:r>
              <a:rPr lang="en-US" dirty="0" smtClean="0">
                <a:solidFill>
                  <a:prstClr val="black"/>
                </a:solidFill>
                <a:latin typeface="Book Antiqua" panose="02040602050305030304" pitchFamily="18" charset="0"/>
              </a:rPr>
              <a:t>being taken </a:t>
            </a:r>
            <a:r>
              <a:rPr lang="en-US" dirty="0">
                <a:solidFill>
                  <a:prstClr val="black"/>
                </a:solidFill>
                <a:latin typeface="Book Antiqua" panose="02040602050305030304" pitchFamily="18" charset="0"/>
              </a:rPr>
              <a:t>for a FMLA-qualifying </a:t>
            </a:r>
            <a:r>
              <a:rPr lang="en-US" dirty="0" smtClean="0">
                <a:solidFill>
                  <a:prstClr val="black"/>
                </a:solidFill>
                <a:latin typeface="Book Antiqua" panose="02040602050305030304" pitchFamily="18" charset="0"/>
              </a:rPr>
              <a:t>reason, the employer </a:t>
            </a:r>
            <a:r>
              <a:rPr lang="en-US" dirty="0">
                <a:solidFill>
                  <a:prstClr val="black"/>
                </a:solidFill>
                <a:latin typeface="Book Antiqua" panose="02040602050305030304" pitchFamily="18" charset="0"/>
              </a:rPr>
              <a:t>must notify the employee </a:t>
            </a:r>
            <a:r>
              <a:rPr lang="en-US" dirty="0" smtClean="0">
                <a:solidFill>
                  <a:prstClr val="black"/>
                </a:solidFill>
                <a:latin typeface="Book Antiqua" panose="02040602050305030304" pitchFamily="18" charset="0"/>
              </a:rPr>
              <a:t>if the </a:t>
            </a:r>
            <a:r>
              <a:rPr lang="en-US" dirty="0">
                <a:solidFill>
                  <a:prstClr val="black"/>
                </a:solidFill>
                <a:latin typeface="Book Antiqua" panose="02040602050305030304" pitchFamily="18" charset="0"/>
              </a:rPr>
              <a:t>leave will </a:t>
            </a:r>
            <a:r>
              <a:rPr lang="en-US" dirty="0" smtClean="0">
                <a:solidFill>
                  <a:prstClr val="black"/>
                </a:solidFill>
                <a:latin typeface="Book Antiqua" panose="02040602050305030304" pitchFamily="18" charset="0"/>
              </a:rPr>
              <a:t>or will not be </a:t>
            </a:r>
            <a:r>
              <a:rPr lang="en-US" dirty="0">
                <a:solidFill>
                  <a:prstClr val="black"/>
                </a:solidFill>
                <a:latin typeface="Book Antiqua" panose="02040602050305030304" pitchFamily="18" charset="0"/>
              </a:rPr>
              <a:t>designated and will </a:t>
            </a:r>
            <a:r>
              <a:rPr lang="en-US" dirty="0" smtClean="0">
                <a:solidFill>
                  <a:prstClr val="black"/>
                </a:solidFill>
                <a:latin typeface="Book Antiqua" panose="02040602050305030304" pitchFamily="18" charset="0"/>
              </a:rPr>
              <a:t>be counted </a:t>
            </a:r>
            <a:r>
              <a:rPr lang="en-US" dirty="0">
                <a:solidFill>
                  <a:prstClr val="black"/>
                </a:solidFill>
                <a:latin typeface="Book Antiqua" panose="02040602050305030304" pitchFamily="18" charset="0"/>
              </a:rPr>
              <a:t>as FMLA leave within </a:t>
            </a:r>
            <a:r>
              <a:rPr lang="en-US" b="1" u="sng" dirty="0" smtClean="0">
                <a:solidFill>
                  <a:prstClr val="black"/>
                </a:solidFill>
                <a:latin typeface="Book Antiqua" panose="02040602050305030304" pitchFamily="18" charset="0"/>
              </a:rPr>
              <a:t>five business </a:t>
            </a:r>
            <a:r>
              <a:rPr lang="en-US" b="1" u="sng" dirty="0">
                <a:solidFill>
                  <a:prstClr val="black"/>
                </a:solidFill>
                <a:latin typeface="Book Antiqua" panose="02040602050305030304" pitchFamily="18" charset="0"/>
              </a:rPr>
              <a:t>days</a:t>
            </a:r>
            <a:r>
              <a:rPr lang="en-US" dirty="0">
                <a:solidFill>
                  <a:prstClr val="black"/>
                </a:solidFill>
                <a:latin typeface="Book Antiqua" panose="02040602050305030304" pitchFamily="18" charset="0"/>
              </a:rPr>
              <a:t>, absent </a:t>
            </a:r>
            <a:r>
              <a:rPr lang="en-US" dirty="0" smtClean="0">
                <a:solidFill>
                  <a:prstClr val="black"/>
                </a:solidFill>
                <a:latin typeface="Book Antiqua" panose="02040602050305030304" pitchFamily="18" charset="0"/>
              </a:rPr>
              <a:t>extenuating circumstances</a:t>
            </a:r>
            <a:endParaRPr lang="en-US" dirty="0">
              <a:solidFill>
                <a:prstClr val="black"/>
              </a:solidFill>
            </a:endParaRPr>
          </a:p>
        </p:txBody>
      </p:sp>
    </p:spTree>
    <p:extLst>
      <p:ext uri="{BB962C8B-B14F-4D97-AF65-F5344CB8AC3E}">
        <p14:creationId xmlns:p14="http://schemas.microsoft.com/office/powerpoint/2010/main" val="2202502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3440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Family and Medical Leave Act (FMLA)</a:t>
            </a:r>
          </a:p>
        </p:txBody>
      </p:sp>
      <p:sp>
        <p:nvSpPr>
          <p:cNvPr id="4" name="Content Placeholder 2"/>
          <p:cNvSpPr txBox="1">
            <a:spLocks/>
          </p:cNvSpPr>
          <p:nvPr/>
        </p:nvSpPr>
        <p:spPr>
          <a:xfrm>
            <a:off x="994410" y="2540474"/>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As FMLA Ends</a:t>
            </a:r>
            <a:endParaRPr lang="en-US" dirty="0"/>
          </a:p>
        </p:txBody>
      </p:sp>
      <p:sp>
        <p:nvSpPr>
          <p:cNvPr id="7" name="Content Placeholder 2"/>
          <p:cNvSpPr txBox="1">
            <a:spLocks/>
          </p:cNvSpPr>
          <p:nvPr/>
        </p:nvSpPr>
        <p:spPr>
          <a:xfrm>
            <a:off x="1664971" y="4055753"/>
            <a:ext cx="11026140" cy="564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Employee non-compliant</a:t>
            </a:r>
            <a:endParaRPr lang="en-US" dirty="0"/>
          </a:p>
        </p:txBody>
      </p:sp>
      <p:sp>
        <p:nvSpPr>
          <p:cNvPr id="8" name="Content Placeholder 2"/>
          <p:cNvSpPr txBox="1">
            <a:spLocks/>
          </p:cNvSpPr>
          <p:nvPr/>
        </p:nvSpPr>
        <p:spPr>
          <a:xfrm>
            <a:off x="1664971" y="4770604"/>
            <a:ext cx="11026140"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Employee can’t return to work</a:t>
            </a:r>
            <a:endParaRPr lang="en-US" dirty="0"/>
          </a:p>
        </p:txBody>
      </p:sp>
      <p:sp>
        <p:nvSpPr>
          <p:cNvPr id="9" name="Content Placeholder 2"/>
          <p:cNvSpPr txBox="1">
            <a:spLocks/>
          </p:cNvSpPr>
          <p:nvPr/>
        </p:nvSpPr>
        <p:spPr>
          <a:xfrm>
            <a:off x="1664971" y="3277567"/>
            <a:ext cx="11026140"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smtClean="0">
                <a:latin typeface="Book Antiqua" panose="02040602050305030304" pitchFamily="18" charset="0"/>
              </a:rPr>
              <a:t> Employee returns to work</a:t>
            </a:r>
            <a:endParaRPr lang="en-US" dirty="0"/>
          </a:p>
        </p:txBody>
      </p:sp>
    </p:spTree>
    <p:extLst>
      <p:ext uri="{BB962C8B-B14F-4D97-AF65-F5344CB8AC3E}">
        <p14:creationId xmlns:p14="http://schemas.microsoft.com/office/powerpoint/2010/main" val="36280255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35"/>
            <a:ext cx="8534400" cy="1310166"/>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CORRECTIVE ACTIONS OTHER THAN DISCIPLINE</a:t>
            </a:r>
          </a:p>
        </p:txBody>
      </p:sp>
      <p:sp>
        <p:nvSpPr>
          <p:cNvPr id="4" name="Content Placeholder 2"/>
          <p:cNvSpPr txBox="1">
            <a:spLocks/>
          </p:cNvSpPr>
          <p:nvPr/>
        </p:nvSpPr>
        <p:spPr>
          <a:xfrm>
            <a:off x="994410" y="2540474"/>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Counseling Memorandum</a:t>
            </a:r>
            <a:endParaRPr lang="en-US" b="1" dirty="0"/>
          </a:p>
        </p:txBody>
      </p:sp>
      <p:sp>
        <p:nvSpPr>
          <p:cNvPr id="7" name="Content Placeholder 2"/>
          <p:cNvSpPr txBox="1">
            <a:spLocks/>
          </p:cNvSpPr>
          <p:nvPr/>
        </p:nvSpPr>
        <p:spPr>
          <a:xfrm>
            <a:off x="994410" y="4172911"/>
            <a:ext cx="11026140" cy="564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Restitution</a:t>
            </a:r>
            <a:endParaRPr lang="en-US" b="1" dirty="0"/>
          </a:p>
        </p:txBody>
      </p:sp>
      <p:sp>
        <p:nvSpPr>
          <p:cNvPr id="9" name="Content Placeholder 2"/>
          <p:cNvSpPr txBox="1">
            <a:spLocks/>
          </p:cNvSpPr>
          <p:nvPr/>
        </p:nvSpPr>
        <p:spPr>
          <a:xfrm>
            <a:off x="979171" y="3204224"/>
            <a:ext cx="11026140"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Leave without pay</a:t>
            </a:r>
            <a:endParaRPr lang="en-US" b="1" dirty="0"/>
          </a:p>
        </p:txBody>
      </p:sp>
    </p:spTree>
    <p:extLst>
      <p:ext uri="{BB962C8B-B14F-4D97-AF65-F5344CB8AC3E}">
        <p14:creationId xmlns:p14="http://schemas.microsoft.com/office/powerpoint/2010/main" val="42711613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18611" y="309953"/>
            <a:ext cx="4130040" cy="1310166"/>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Counseling Tips </a:t>
            </a:r>
          </a:p>
        </p:txBody>
      </p:sp>
      <p:sp>
        <p:nvSpPr>
          <p:cNvPr id="4" name="Content Placeholder 2"/>
          <p:cNvSpPr txBox="1">
            <a:spLocks/>
          </p:cNvSpPr>
          <p:nvPr/>
        </p:nvSpPr>
        <p:spPr>
          <a:xfrm>
            <a:off x="979171" y="2311874"/>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Employee conferences with notes to self</a:t>
            </a:r>
            <a:endParaRPr lang="en-US" b="1" dirty="0"/>
          </a:p>
        </p:txBody>
      </p:sp>
      <p:sp>
        <p:nvSpPr>
          <p:cNvPr id="7" name="Content Placeholder 2"/>
          <p:cNvSpPr txBox="1">
            <a:spLocks/>
          </p:cNvSpPr>
          <p:nvPr/>
        </p:nvSpPr>
        <p:spPr>
          <a:xfrm>
            <a:off x="994410" y="4172911"/>
            <a:ext cx="11026140" cy="1267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Take minutes at unit meetings – have each employee sign for a copy of the minutes</a:t>
            </a:r>
            <a:endParaRPr lang="en-US" b="1" dirty="0"/>
          </a:p>
        </p:txBody>
      </p:sp>
      <p:sp>
        <p:nvSpPr>
          <p:cNvPr id="9" name="Content Placeholder 2"/>
          <p:cNvSpPr txBox="1">
            <a:spLocks/>
          </p:cNvSpPr>
          <p:nvPr/>
        </p:nvSpPr>
        <p:spPr>
          <a:xfrm>
            <a:off x="979171" y="3204224"/>
            <a:ext cx="11026140"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Employee conferences with written recap to employee</a:t>
            </a:r>
            <a:endParaRPr lang="en-US" b="1" dirty="0"/>
          </a:p>
        </p:txBody>
      </p:sp>
    </p:spTree>
    <p:extLst>
      <p:ext uri="{BB962C8B-B14F-4D97-AF65-F5344CB8AC3E}">
        <p14:creationId xmlns:p14="http://schemas.microsoft.com/office/powerpoint/2010/main" val="30461932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 name="&quot;No&quot; Symbol 9"/>
          <p:cNvSpPr/>
          <p:nvPr/>
        </p:nvSpPr>
        <p:spPr>
          <a:xfrm>
            <a:off x="7258133" y="3849949"/>
            <a:ext cx="1178732" cy="108870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2423160" y="581806"/>
            <a:ext cx="7482840" cy="1310166"/>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Counseling Memoranda </a:t>
            </a:r>
          </a:p>
        </p:txBody>
      </p:sp>
      <p:sp>
        <p:nvSpPr>
          <p:cNvPr id="4" name="Content Placeholder 2"/>
          <p:cNvSpPr txBox="1">
            <a:spLocks/>
          </p:cNvSpPr>
          <p:nvPr/>
        </p:nvSpPr>
        <p:spPr>
          <a:xfrm>
            <a:off x="979171" y="2168595"/>
            <a:ext cx="11026140" cy="1193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Defines the employee’s behavior, the supervisor’s expectations, and consequences for failure to meet expectations</a:t>
            </a:r>
            <a:endParaRPr lang="en-US" b="1" dirty="0"/>
          </a:p>
        </p:txBody>
      </p:sp>
      <p:sp>
        <p:nvSpPr>
          <p:cNvPr id="7" name="Content Placeholder 2"/>
          <p:cNvSpPr txBox="1">
            <a:spLocks/>
          </p:cNvSpPr>
          <p:nvPr/>
        </p:nvSpPr>
        <p:spPr>
          <a:xfrm>
            <a:off x="979171" y="4938651"/>
            <a:ext cx="11026140" cy="1271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Supervisor may ask employee to sign for receipt of memorandum</a:t>
            </a:r>
            <a:endParaRPr lang="en-US" b="1" dirty="0">
              <a:latin typeface="Book Antiqua" panose="02040602050305030304" pitchFamily="18" charset="0"/>
            </a:endParaRPr>
          </a:p>
        </p:txBody>
      </p:sp>
      <p:sp>
        <p:nvSpPr>
          <p:cNvPr id="9" name="Content Placeholder 2"/>
          <p:cNvSpPr txBox="1">
            <a:spLocks/>
          </p:cNvSpPr>
          <p:nvPr/>
        </p:nvSpPr>
        <p:spPr>
          <a:xfrm>
            <a:off x="979171" y="3189199"/>
            <a:ext cx="11026140"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Employee may respond in writing within 5 calendar days of receipt</a:t>
            </a:r>
            <a:endParaRPr lang="en-US" b="1" dirty="0"/>
          </a:p>
        </p:txBody>
      </p:sp>
      <p:sp>
        <p:nvSpPr>
          <p:cNvPr id="6" name="Content Placeholder 2"/>
          <p:cNvSpPr txBox="1">
            <a:spLocks/>
          </p:cNvSpPr>
          <p:nvPr/>
        </p:nvSpPr>
        <p:spPr>
          <a:xfrm>
            <a:off x="979171" y="4152803"/>
            <a:ext cx="11026140" cy="12717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A </a:t>
            </a:r>
            <a:r>
              <a:rPr lang="en-US" b="1" dirty="0">
                <a:latin typeface="Book Antiqua" panose="02040602050305030304" pitchFamily="18" charset="0"/>
              </a:rPr>
              <a:t>counseling memorandum is </a:t>
            </a:r>
            <a:r>
              <a:rPr lang="en-US" b="1" i="1" u="sng" dirty="0">
                <a:latin typeface="Book Antiqua" panose="02040602050305030304" pitchFamily="18" charset="0"/>
              </a:rPr>
              <a:t>not a </a:t>
            </a:r>
            <a:r>
              <a:rPr lang="en-US" b="1" i="1" u="sng" dirty="0" err="1">
                <a:latin typeface="Book Antiqua" panose="02040602050305030304" pitchFamily="18" charset="0"/>
              </a:rPr>
              <a:t>grievable</a:t>
            </a:r>
            <a:r>
              <a:rPr lang="en-US" b="1" i="1" u="sng" dirty="0">
                <a:latin typeface="Book Antiqua" panose="02040602050305030304" pitchFamily="18" charset="0"/>
              </a:rPr>
              <a:t> issue </a:t>
            </a:r>
            <a:endParaRPr lang="en-US" b="1" u="sng" dirty="0">
              <a:latin typeface="Book Antiqua" panose="02040602050305030304" pitchFamily="18" charset="0"/>
            </a:endParaRPr>
          </a:p>
        </p:txBody>
      </p:sp>
      <p:sp>
        <p:nvSpPr>
          <p:cNvPr id="8" name="Content Placeholder 2"/>
          <p:cNvSpPr txBox="1">
            <a:spLocks/>
          </p:cNvSpPr>
          <p:nvPr/>
        </p:nvSpPr>
        <p:spPr>
          <a:xfrm>
            <a:off x="979171" y="5898687"/>
            <a:ext cx="11026140" cy="646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Copy Official Personnel File</a:t>
            </a:r>
            <a:endParaRPr lang="en-US" b="1" dirty="0">
              <a:latin typeface="Book Antiqua" panose="02040602050305030304" pitchFamily="18" charset="0"/>
            </a:endParaRPr>
          </a:p>
        </p:txBody>
      </p:sp>
    </p:spTree>
    <p:extLst>
      <p:ext uri="{BB962C8B-B14F-4D97-AF65-F5344CB8AC3E}">
        <p14:creationId xmlns:p14="http://schemas.microsoft.com/office/powerpoint/2010/main" val="34653849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Sample Counseling Memo</a:t>
            </a:r>
          </a:p>
        </p:txBody>
      </p:sp>
      <p:sp>
        <p:nvSpPr>
          <p:cNvPr id="10" name="Rectangle 9"/>
          <p:cNvSpPr/>
          <p:nvPr/>
        </p:nvSpPr>
        <p:spPr>
          <a:xfrm>
            <a:off x="213360" y="1819484"/>
            <a:ext cx="11414760" cy="4801314"/>
          </a:xfrm>
          <a:prstGeom prst="rect">
            <a:avLst/>
          </a:prstGeom>
        </p:spPr>
        <p:txBody>
          <a:bodyPr wrap="square">
            <a:spAutoFit/>
          </a:bodyPr>
          <a:lstStyle/>
          <a:p>
            <a:r>
              <a:rPr lang="en-US" dirty="0" smtClean="0"/>
              <a:t>Memorandum To: Confused Employee</a:t>
            </a:r>
          </a:p>
          <a:p>
            <a:r>
              <a:rPr lang="en-US" dirty="0" smtClean="0"/>
              <a:t>CC: Manager, File</a:t>
            </a:r>
          </a:p>
          <a:p>
            <a:r>
              <a:rPr lang="en-US" dirty="0" smtClean="0"/>
              <a:t>From: Supervisor</a:t>
            </a:r>
          </a:p>
          <a:p>
            <a:r>
              <a:rPr lang="en-US" dirty="0" smtClean="0"/>
              <a:t>Date:01/24/03</a:t>
            </a:r>
          </a:p>
          <a:p>
            <a:r>
              <a:rPr lang="en-US" dirty="0" smtClean="0"/>
              <a:t>Re: Unauthorized absence on 1/1/01</a:t>
            </a:r>
          </a:p>
          <a:p>
            <a:endParaRPr lang="en-US" dirty="0" smtClean="0"/>
          </a:p>
          <a:p>
            <a:r>
              <a:rPr lang="en-US" dirty="0" smtClean="0"/>
              <a:t>On 1/1/01, you did not report to work by your assigned starting time of 8:30 a.m. and did not call to report your absence until 9:45 a.m. of that day.</a:t>
            </a:r>
          </a:p>
          <a:p>
            <a:r>
              <a:rPr lang="en-US" dirty="0" smtClean="0"/>
              <a:t>According to the DHR policy for reporting emergency absences, as outlined on page 24 of the Employee Handbook, central office employees must provide notification of absence within the first 30 minutes of the workday. Further, pursuant to section 11-107 of the State Personnel and Pensions Article, an employee who is absent without approval may be placed on leave without pay, and may also be subject to disciplinary action, for the period of unapproved absence. </a:t>
            </a:r>
          </a:p>
          <a:p>
            <a:r>
              <a:rPr lang="en-US" dirty="0" smtClean="0"/>
              <a:t>Because you were absent without approval for the first 45 minutes of 1/1/01, you will be placed on leave without pay for that time. Although no disciplinary action is being recommended for this infraction, should you fail to provide the required notification of your absence in the future, you will be subject to appropriate disciplinary action.</a:t>
            </a:r>
          </a:p>
          <a:p>
            <a:endParaRPr lang="en-US" dirty="0"/>
          </a:p>
        </p:txBody>
      </p:sp>
    </p:spTree>
    <p:extLst>
      <p:ext uri="{BB962C8B-B14F-4D97-AF65-F5344CB8AC3E}">
        <p14:creationId xmlns:p14="http://schemas.microsoft.com/office/powerpoint/2010/main" val="22144374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Sample Counseling Memo</a:t>
            </a:r>
          </a:p>
        </p:txBody>
      </p:sp>
      <p:sp>
        <p:nvSpPr>
          <p:cNvPr id="10" name="Rectangle 9"/>
          <p:cNvSpPr/>
          <p:nvPr/>
        </p:nvSpPr>
        <p:spPr>
          <a:xfrm>
            <a:off x="213360" y="1819488"/>
            <a:ext cx="11414760" cy="800219"/>
          </a:xfrm>
          <a:prstGeom prst="rect">
            <a:avLst/>
          </a:prstGeom>
          <a:noFill/>
        </p:spPr>
        <p:txBody>
          <a:bodyPr wrap="square">
            <a:spAutoFit/>
          </a:bodyPr>
          <a:lstStyle/>
          <a:p>
            <a:pPr marL="285750" indent="-285750">
              <a:buFont typeface="Wingdings" panose="05000000000000000000" pitchFamily="2" charset="2"/>
              <a:buChar char="Ø"/>
            </a:pPr>
            <a:r>
              <a:rPr lang="en-US" sz="2800" b="1" dirty="0" smtClean="0">
                <a:latin typeface="Book Antiqua" panose="02040602050305030304" pitchFamily="18" charset="0"/>
              </a:rPr>
              <a:t>Should also included at the end the following statements:</a:t>
            </a:r>
          </a:p>
          <a:p>
            <a:endParaRPr lang="en-US" dirty="0"/>
          </a:p>
        </p:txBody>
      </p:sp>
      <p:sp>
        <p:nvSpPr>
          <p:cNvPr id="4" name="Rectangle 3"/>
          <p:cNvSpPr/>
          <p:nvPr/>
        </p:nvSpPr>
        <p:spPr>
          <a:xfrm>
            <a:off x="838200" y="2748503"/>
            <a:ext cx="10576560" cy="3170099"/>
          </a:xfrm>
          <a:prstGeom prst="rect">
            <a:avLst/>
          </a:prstGeom>
          <a:noFill/>
        </p:spPr>
        <p:txBody>
          <a:bodyPr wrap="square">
            <a:spAutoFit/>
          </a:bodyPr>
          <a:lstStyle/>
          <a:p>
            <a:r>
              <a:rPr lang="en-US" sz="2000" dirty="0">
                <a:latin typeface="Book Antiqua" panose="02040602050305030304" pitchFamily="18" charset="0"/>
              </a:rPr>
              <a:t>A copy of this counseling will be place in your State Personnel Folder</a:t>
            </a:r>
            <a:r>
              <a:rPr lang="en-US" sz="2000" dirty="0" smtClean="0">
                <a:latin typeface="Book Antiqua" panose="02040602050305030304" pitchFamily="18" charset="0"/>
              </a:rPr>
              <a:t>.</a:t>
            </a:r>
          </a:p>
          <a:p>
            <a:endParaRPr lang="en-US" sz="2000" dirty="0">
              <a:latin typeface="Book Antiqua" panose="02040602050305030304" pitchFamily="18" charset="0"/>
            </a:endParaRPr>
          </a:p>
          <a:p>
            <a:r>
              <a:rPr lang="en-US" sz="2000" b="1" dirty="0">
                <a:latin typeface="Book Antiqua" panose="02040602050305030304" pitchFamily="18" charset="0"/>
              </a:rPr>
              <a:t>This is a counseling memorandum and not a disciplinary action. Within 5 calendar days after receiving this document, you may submit to your appointing authority, a written response. The response will be attached to this counseling memorandum and placed in your official Personnel File.</a:t>
            </a:r>
            <a:br>
              <a:rPr lang="en-US" sz="2000" b="1" dirty="0">
                <a:latin typeface="Book Antiqua" panose="02040602050305030304" pitchFamily="18" charset="0"/>
              </a:rPr>
            </a:br>
            <a:endParaRPr lang="en-US" sz="2000" dirty="0">
              <a:latin typeface="Book Antiqua" panose="02040602050305030304" pitchFamily="18" charset="0"/>
            </a:endParaRPr>
          </a:p>
          <a:p>
            <a:r>
              <a:rPr lang="en-US" sz="2000" b="1" u="sng" dirty="0">
                <a:latin typeface="Book Antiqua" panose="02040602050305030304" pitchFamily="18" charset="0"/>
              </a:rPr>
              <a:t>_______________________________________</a:t>
            </a:r>
            <a:r>
              <a:rPr lang="en-US" sz="2000" u="sng" dirty="0">
                <a:latin typeface="Book Antiqua" panose="02040602050305030304" pitchFamily="18" charset="0"/>
              </a:rPr>
              <a:t/>
            </a:r>
            <a:br>
              <a:rPr lang="en-US" sz="2000" u="sng" dirty="0">
                <a:latin typeface="Book Antiqua" panose="02040602050305030304" pitchFamily="18" charset="0"/>
              </a:rPr>
            </a:br>
            <a:r>
              <a:rPr lang="en-US" sz="2000" dirty="0">
                <a:latin typeface="Book Antiqua" panose="02040602050305030304" pitchFamily="18" charset="0"/>
              </a:rPr>
              <a:t>I acknowledge receipt of this memorandum</a:t>
            </a:r>
            <a:br>
              <a:rPr lang="en-US" sz="2000" dirty="0">
                <a:latin typeface="Book Antiqua" panose="02040602050305030304" pitchFamily="18" charset="0"/>
              </a:rPr>
            </a:br>
            <a:r>
              <a:rPr lang="en-US" sz="2000" dirty="0">
                <a:latin typeface="Book Antiqua" panose="02040602050305030304" pitchFamily="18" charset="0"/>
              </a:rPr>
              <a:t>cc: Personnel File</a:t>
            </a:r>
          </a:p>
        </p:txBody>
      </p:sp>
    </p:spTree>
    <p:extLst>
      <p:ext uri="{BB962C8B-B14F-4D97-AF65-F5344CB8AC3E}">
        <p14:creationId xmlns:p14="http://schemas.microsoft.com/office/powerpoint/2010/main" val="1083930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2440" y="407467"/>
            <a:ext cx="3855720" cy="1070817"/>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normAutofit/>
          </a:bodyPr>
          <a:lstStyle/>
          <a:p>
            <a:pPr algn="ctr"/>
            <a:r>
              <a:rPr lang="en-US" dirty="0" smtClean="0">
                <a:latin typeface="Rockwell Extra Bold" panose="02060903040505020403" pitchFamily="18" charset="0"/>
              </a:rPr>
              <a:t>Hiring</a:t>
            </a:r>
            <a:endParaRPr lang="en-US" dirty="0">
              <a:latin typeface="Rockwell Extra Bold" panose="02060903040505020403" pitchFamily="18" charset="0"/>
            </a:endParaRPr>
          </a:p>
        </p:txBody>
      </p:sp>
      <p:sp>
        <p:nvSpPr>
          <p:cNvPr id="3" name="Content Placeholder 2"/>
          <p:cNvSpPr>
            <a:spLocks noGrp="1"/>
          </p:cNvSpPr>
          <p:nvPr>
            <p:ph idx="1"/>
          </p:nvPr>
        </p:nvSpPr>
        <p:spPr>
          <a:xfrm>
            <a:off x="769620" y="1570119"/>
            <a:ext cx="10515600" cy="1439983"/>
          </a:xfrm>
        </p:spPr>
        <p:txBody>
          <a:bodyPr>
            <a:normAutofit/>
          </a:bodyPr>
          <a:lstStyle/>
          <a:p>
            <a:pPr>
              <a:buFont typeface="Wingdings" panose="05000000000000000000" pitchFamily="2" charset="2"/>
              <a:buChar char="Ø"/>
            </a:pPr>
            <a:r>
              <a:rPr lang="en-US" dirty="0" smtClean="0">
                <a:latin typeface="Book Antiqua" panose="02040602050305030304" pitchFamily="18" charset="0"/>
              </a:rPr>
              <a:t> </a:t>
            </a:r>
            <a:r>
              <a:rPr lang="en-US" dirty="0" smtClean="0">
                <a:latin typeface="Arial" panose="020B0604020202020204" pitchFamily="34" charset="0"/>
                <a:cs typeface="Arial" panose="020B0604020202020204" pitchFamily="34" charset="0"/>
              </a:rPr>
              <a:t>Required </a:t>
            </a:r>
            <a:r>
              <a:rPr lang="en-US" dirty="0">
                <a:latin typeface="Arial" panose="020B0604020202020204" pitchFamily="34" charset="0"/>
                <a:cs typeface="Arial" panose="020B0604020202020204" pitchFamily="34" charset="0"/>
              </a:rPr>
              <a:t>to give applicant </a:t>
            </a:r>
            <a:r>
              <a:rPr lang="en-US" dirty="0" smtClean="0">
                <a:latin typeface="Arial" panose="020B0604020202020204" pitchFamily="34" charset="0"/>
                <a:cs typeface="Arial" panose="020B0604020202020204" pitchFamily="34" charset="0"/>
              </a:rPr>
              <a:t>a copy </a:t>
            </a:r>
            <a:r>
              <a:rPr lang="en-US" dirty="0">
                <a:latin typeface="Arial" panose="020B0604020202020204" pitchFamily="34" charset="0"/>
                <a:cs typeface="Arial" panose="020B0604020202020204" pitchFamily="34" charset="0"/>
              </a:rPr>
              <a:t>of Position Description </a:t>
            </a:r>
            <a:r>
              <a:rPr lang="en-US" dirty="0" smtClean="0">
                <a:latin typeface="Arial" panose="020B0604020202020204" pitchFamily="34" charset="0"/>
                <a:cs typeface="Arial" panose="020B0604020202020204" pitchFamily="34" charset="0"/>
              </a:rPr>
              <a:t>(MS-22) for </a:t>
            </a:r>
            <a:r>
              <a:rPr lang="en-US" dirty="0">
                <a:latin typeface="Arial" panose="020B0604020202020204" pitchFamily="34" charset="0"/>
                <a:cs typeface="Arial" panose="020B0604020202020204" pitchFamily="34" charset="0"/>
              </a:rPr>
              <a:t>review before accepting appointment to </a:t>
            </a:r>
            <a:r>
              <a:rPr lang="en-US" dirty="0" smtClean="0">
                <a:latin typeface="Arial" panose="020B0604020202020204" pitchFamily="34" charset="0"/>
                <a:cs typeface="Arial" panose="020B0604020202020204" pitchFamily="34" charset="0"/>
              </a:rPr>
              <a:t>position. This is done during the interview process. </a:t>
            </a:r>
            <a:endParaRPr lang="en-US"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769620" y="4146788"/>
            <a:ext cx="10515600" cy="586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a:t>
            </a:r>
            <a:r>
              <a:rPr lang="en-US" dirty="0" smtClean="0">
                <a:latin typeface="Arial" panose="020B0604020202020204" pitchFamily="34" charset="0"/>
                <a:cs typeface="Arial" panose="020B0604020202020204" pitchFamily="34" charset="0"/>
              </a:rPr>
              <a:t>Check </a:t>
            </a:r>
            <a:r>
              <a:rPr lang="en-US" dirty="0">
                <a:latin typeface="Arial" panose="020B0604020202020204" pitchFamily="34" charset="0"/>
                <a:cs typeface="Arial" panose="020B0604020202020204" pitchFamily="34" charset="0"/>
              </a:rPr>
              <a:t>references </a:t>
            </a:r>
          </a:p>
        </p:txBody>
      </p:sp>
      <p:sp>
        <p:nvSpPr>
          <p:cNvPr id="5" name="Content Placeholder 2"/>
          <p:cNvSpPr txBox="1">
            <a:spLocks/>
          </p:cNvSpPr>
          <p:nvPr/>
        </p:nvSpPr>
        <p:spPr>
          <a:xfrm>
            <a:off x="769620" y="4677008"/>
            <a:ext cx="10515600" cy="1036321"/>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a:buFont typeface="Wingdings" panose="05000000000000000000" pitchFamily="2" charset="2"/>
              <a:buChar char="Ø"/>
            </a:pPr>
            <a:r>
              <a:rPr lang="en-US" sz="8600" b="0" i="0" u="none" strike="noStrike" baseline="0" dirty="0" smtClean="0">
                <a:latin typeface="Book Antiqua" panose="02040602050305030304" pitchFamily="18" charset="0"/>
              </a:rPr>
              <a:t> </a:t>
            </a:r>
            <a:r>
              <a:rPr lang="en-US" sz="8600" b="0" i="0" u="none" strike="noStrike" baseline="0" dirty="0" smtClean="0">
                <a:latin typeface="Arial" panose="020B0604020202020204" pitchFamily="34" charset="0"/>
                <a:cs typeface="Arial" panose="020B0604020202020204" pitchFamily="34" charset="0"/>
              </a:rPr>
              <a:t>If prior State service and if</a:t>
            </a:r>
            <a:r>
              <a:rPr lang="en-US" sz="8600" b="0" i="0" u="none" strike="noStrike" dirty="0" smtClean="0">
                <a:latin typeface="Arial" panose="020B0604020202020204" pitchFamily="34" charset="0"/>
                <a:cs typeface="Arial" panose="020B0604020202020204" pitchFamily="34" charset="0"/>
              </a:rPr>
              <a:t> a</a:t>
            </a:r>
            <a:r>
              <a:rPr lang="en-US" sz="8600" b="0" i="0" u="none" strike="noStrike" baseline="0" dirty="0" smtClean="0">
                <a:latin typeface="Arial" panose="020B0604020202020204" pitchFamily="34" charset="0"/>
                <a:cs typeface="Arial" panose="020B0604020202020204" pitchFamily="34" charset="0"/>
              </a:rPr>
              <a:t>gency has Release form, use it and check personnel file</a:t>
            </a:r>
            <a:endParaRPr lang="en-US" dirty="0" smtClean="0">
              <a:latin typeface="Arial" panose="020B0604020202020204" pitchFamily="34" charset="0"/>
              <a:cs typeface="Arial" panose="020B0604020202020204" pitchFamily="34" charset="0"/>
            </a:endParaRPr>
          </a:p>
          <a:p>
            <a:endParaRPr lang="en-US" dirty="0"/>
          </a:p>
        </p:txBody>
      </p:sp>
      <p:sp>
        <p:nvSpPr>
          <p:cNvPr id="9" name="Content Placeholder 2"/>
          <p:cNvSpPr txBox="1">
            <a:spLocks/>
          </p:cNvSpPr>
          <p:nvPr/>
        </p:nvSpPr>
        <p:spPr>
          <a:xfrm>
            <a:off x="796291" y="2937113"/>
            <a:ext cx="10515600" cy="11738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0" i="0" u="none" strike="noStrike" baseline="0" dirty="0" smtClean="0">
                <a:latin typeface="Book Antiqua" panose="02040602050305030304" pitchFamily="18" charset="0"/>
              </a:rPr>
              <a:t> </a:t>
            </a:r>
            <a:r>
              <a:rPr lang="en-US" sz="3000" b="0" i="0" u="none" strike="noStrike" baseline="0" dirty="0" smtClean="0">
                <a:latin typeface="Arial" panose="020B0604020202020204" pitchFamily="34" charset="0"/>
                <a:cs typeface="Arial" panose="020B0604020202020204" pitchFamily="34" charset="0"/>
              </a:rPr>
              <a:t>All Interview question must be submitted for</a:t>
            </a:r>
            <a:r>
              <a:rPr lang="en-US" sz="3000" b="0" i="0" u="none" strike="noStrike" dirty="0" smtClean="0">
                <a:latin typeface="Arial" panose="020B0604020202020204" pitchFamily="34" charset="0"/>
                <a:cs typeface="Arial" panose="020B0604020202020204" pitchFamily="34" charset="0"/>
              </a:rPr>
              <a:t> approval to the EEO Officer prior to the interview and reviewed by the HR Director</a:t>
            </a:r>
            <a:endParaRPr lang="en-US" sz="30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796291" y="5829962"/>
            <a:ext cx="10515600" cy="1036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0" i="0" u="none" strike="noStrike" baseline="0" dirty="0" smtClean="0">
                <a:latin typeface="Book Antiqua" panose="02040602050305030304" pitchFamily="18" charset="0"/>
              </a:rPr>
              <a:t> </a:t>
            </a:r>
            <a:r>
              <a:rPr lang="en-US" b="1" i="0" u="sng" strike="noStrike" baseline="0" dirty="0" smtClean="0">
                <a:latin typeface="Book Antiqua" panose="02040602050305030304" pitchFamily="18" charset="0"/>
              </a:rPr>
              <a:t>COMING SOON </a:t>
            </a:r>
            <a:r>
              <a:rPr lang="en-US" b="0" i="0" u="none" strike="noStrike" baseline="0" dirty="0" smtClean="0">
                <a:latin typeface="Book Antiqua" panose="02040602050305030304" pitchFamily="18" charset="0"/>
              </a:rPr>
              <a:t>-</a:t>
            </a:r>
            <a:r>
              <a:rPr lang="en-US" b="0" i="0" u="none" strike="noStrike" dirty="0" smtClean="0">
                <a:latin typeface="Book Antiqua" panose="02040602050305030304" pitchFamily="18" charset="0"/>
              </a:rPr>
              <a:t> </a:t>
            </a:r>
            <a:r>
              <a:rPr lang="en-US" b="0" i="0" u="none" strike="noStrike" baseline="0" dirty="0" smtClean="0">
                <a:latin typeface="Arial" panose="020B0604020202020204" pitchFamily="34" charset="0"/>
                <a:cs typeface="Arial" panose="020B0604020202020204" pitchFamily="34" charset="0"/>
              </a:rPr>
              <a:t>New Standard</a:t>
            </a:r>
            <a:r>
              <a:rPr lang="en-US" b="0" i="0" u="none" strike="noStrike" dirty="0" smtClean="0">
                <a:latin typeface="Arial" panose="020B0604020202020204" pitchFamily="34" charset="0"/>
                <a:cs typeface="Arial" panose="020B0604020202020204" pitchFamily="34" charset="0"/>
              </a:rPr>
              <a:t> Operating Procedures (SOP) for Hiring Managers</a:t>
            </a:r>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029890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64280" y="307414"/>
            <a:ext cx="3764280" cy="1310166"/>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Personnel File</a:t>
            </a:r>
          </a:p>
        </p:txBody>
      </p:sp>
      <p:sp>
        <p:nvSpPr>
          <p:cNvPr id="4" name="Content Placeholder 2"/>
          <p:cNvSpPr txBox="1">
            <a:spLocks/>
          </p:cNvSpPr>
          <p:nvPr/>
        </p:nvSpPr>
        <p:spPr>
          <a:xfrm>
            <a:off x="979171" y="2040483"/>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Only 1 official personnel file per employee</a:t>
            </a:r>
            <a:endParaRPr lang="en-US" b="1" dirty="0"/>
          </a:p>
        </p:txBody>
      </p:sp>
      <p:sp>
        <p:nvSpPr>
          <p:cNvPr id="7" name="Content Placeholder 2"/>
          <p:cNvSpPr txBox="1">
            <a:spLocks/>
          </p:cNvSpPr>
          <p:nvPr/>
        </p:nvSpPr>
        <p:spPr>
          <a:xfrm>
            <a:off x="979171" y="3966365"/>
            <a:ext cx="11026140" cy="1118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Employee has right to review HR file during normal business hours</a:t>
            </a:r>
            <a:endParaRPr lang="en-US" b="1" dirty="0"/>
          </a:p>
        </p:txBody>
      </p:sp>
      <p:sp>
        <p:nvSpPr>
          <p:cNvPr id="9" name="Content Placeholder 2"/>
          <p:cNvSpPr txBox="1">
            <a:spLocks/>
          </p:cNvSpPr>
          <p:nvPr/>
        </p:nvSpPr>
        <p:spPr>
          <a:xfrm>
            <a:off x="979171" y="2825504"/>
            <a:ext cx="11026140"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Documents not in the official personnel file cannot be used against an employee in any future disciplinary proceeding</a:t>
            </a:r>
            <a:endParaRPr lang="en-US" b="1" dirty="0"/>
          </a:p>
        </p:txBody>
      </p:sp>
      <p:sp>
        <p:nvSpPr>
          <p:cNvPr id="6" name="Content Placeholder 2"/>
          <p:cNvSpPr txBox="1">
            <a:spLocks/>
          </p:cNvSpPr>
          <p:nvPr/>
        </p:nvSpPr>
        <p:spPr>
          <a:xfrm>
            <a:off x="979171" y="5044448"/>
            <a:ext cx="11026140" cy="1118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Employee may rebut in writing</a:t>
            </a:r>
            <a:endParaRPr lang="en-US" b="1" dirty="0"/>
          </a:p>
        </p:txBody>
      </p:sp>
    </p:spTree>
    <p:extLst>
      <p:ext uri="{BB962C8B-B14F-4D97-AF65-F5344CB8AC3E}">
        <p14:creationId xmlns:p14="http://schemas.microsoft.com/office/powerpoint/2010/main" val="4796211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3" y="437247"/>
            <a:ext cx="6743700" cy="1310166"/>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Leave Without Pay </a:t>
            </a:r>
          </a:p>
        </p:txBody>
      </p:sp>
      <p:sp>
        <p:nvSpPr>
          <p:cNvPr id="4" name="Content Placeholder 2"/>
          <p:cNvSpPr txBox="1">
            <a:spLocks/>
          </p:cNvSpPr>
          <p:nvPr/>
        </p:nvSpPr>
        <p:spPr>
          <a:xfrm>
            <a:off x="979171" y="2573883"/>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Is not a disciplinary action</a:t>
            </a:r>
            <a:endParaRPr lang="en-US" b="1" dirty="0"/>
          </a:p>
        </p:txBody>
      </p:sp>
      <p:sp>
        <p:nvSpPr>
          <p:cNvPr id="9" name="Content Placeholder 2"/>
          <p:cNvSpPr txBox="1">
            <a:spLocks/>
          </p:cNvSpPr>
          <p:nvPr/>
        </p:nvSpPr>
        <p:spPr>
          <a:xfrm>
            <a:off x="979171" y="3633223"/>
            <a:ext cx="11026140" cy="89534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may also be subject to a disciplinary action for an unapproved absence</a:t>
            </a:r>
            <a:endParaRPr lang="en-US" b="1" dirty="0"/>
          </a:p>
        </p:txBody>
      </p:sp>
    </p:spTree>
    <p:extLst>
      <p:ext uri="{BB962C8B-B14F-4D97-AF65-F5344CB8AC3E}">
        <p14:creationId xmlns:p14="http://schemas.microsoft.com/office/powerpoint/2010/main" val="3488309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482967"/>
            <a:ext cx="4373880" cy="1310166"/>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Restitution </a:t>
            </a:r>
          </a:p>
        </p:txBody>
      </p:sp>
      <p:sp>
        <p:nvSpPr>
          <p:cNvPr id="4" name="Content Placeholder 2"/>
          <p:cNvSpPr txBox="1">
            <a:spLocks/>
          </p:cNvSpPr>
          <p:nvPr/>
        </p:nvSpPr>
        <p:spPr>
          <a:xfrm>
            <a:off x="979171" y="2573890"/>
            <a:ext cx="11026140" cy="93131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An employee may be required to make restitution to the State for lost or damaged property…</a:t>
            </a:r>
            <a:endParaRPr lang="en-US" b="1" dirty="0"/>
          </a:p>
        </p:txBody>
      </p:sp>
      <p:sp>
        <p:nvSpPr>
          <p:cNvPr id="9" name="Content Placeholder 2"/>
          <p:cNvSpPr txBox="1">
            <a:spLocks/>
          </p:cNvSpPr>
          <p:nvPr/>
        </p:nvSpPr>
        <p:spPr>
          <a:xfrm>
            <a:off x="979171" y="4151376"/>
            <a:ext cx="11026140" cy="118262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An employee who is ordered to make restitution may also be subject to discipline</a:t>
            </a:r>
            <a:endParaRPr lang="en-US" b="1" dirty="0"/>
          </a:p>
        </p:txBody>
      </p:sp>
    </p:spTree>
    <p:extLst>
      <p:ext uri="{BB962C8B-B14F-4D97-AF65-F5344CB8AC3E}">
        <p14:creationId xmlns:p14="http://schemas.microsoft.com/office/powerpoint/2010/main" val="25927276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27960" y="300405"/>
            <a:ext cx="7284720" cy="1856666"/>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fontScale="90000"/>
          </a:bodyPr>
          <a:lstStyle/>
          <a:p>
            <a:pPr algn="ctr"/>
            <a:r>
              <a:rPr lang="en-US" dirty="0">
                <a:latin typeface="Rockwell Extra Bold" panose="02060903040505020403" pitchFamily="18" charset="0"/>
              </a:rPr>
              <a:t>Employee Assistance Program</a:t>
            </a:r>
            <a:br>
              <a:rPr lang="en-US" dirty="0">
                <a:latin typeface="Rockwell Extra Bold" panose="02060903040505020403" pitchFamily="18" charset="0"/>
              </a:rPr>
            </a:br>
            <a:r>
              <a:rPr lang="en-US" dirty="0">
                <a:latin typeface="Rockwell Extra Bold" panose="02060903040505020403" pitchFamily="18" charset="0"/>
              </a:rPr>
              <a:t>Reason for referral:</a:t>
            </a:r>
          </a:p>
        </p:txBody>
      </p:sp>
      <p:sp>
        <p:nvSpPr>
          <p:cNvPr id="4" name="Content Placeholder 2"/>
          <p:cNvSpPr txBox="1">
            <a:spLocks/>
          </p:cNvSpPr>
          <p:nvPr/>
        </p:nvSpPr>
        <p:spPr>
          <a:xfrm>
            <a:off x="979171" y="2564927"/>
            <a:ext cx="11026140" cy="8255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To assist employee in addressing personal issues affecting work performance</a:t>
            </a:r>
            <a:endParaRPr lang="en-US" b="1" dirty="0"/>
          </a:p>
        </p:txBody>
      </p:sp>
      <p:sp>
        <p:nvSpPr>
          <p:cNvPr id="7" name="Content Placeholder 2"/>
          <p:cNvSpPr txBox="1">
            <a:spLocks/>
          </p:cNvSpPr>
          <p:nvPr/>
        </p:nvSpPr>
        <p:spPr>
          <a:xfrm>
            <a:off x="979171" y="4988474"/>
            <a:ext cx="11026140" cy="1118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Discipline should be used as appropriate to address issues with performance or conduct</a:t>
            </a:r>
            <a:endParaRPr lang="en-US" b="1" dirty="0"/>
          </a:p>
        </p:txBody>
      </p:sp>
      <p:sp>
        <p:nvSpPr>
          <p:cNvPr id="9" name="Content Placeholder 2"/>
          <p:cNvSpPr txBox="1">
            <a:spLocks/>
          </p:cNvSpPr>
          <p:nvPr/>
        </p:nvSpPr>
        <p:spPr>
          <a:xfrm>
            <a:off x="979171" y="3798328"/>
            <a:ext cx="11026140"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Is not, and should not be treated as disciplinary action or corrective action</a:t>
            </a:r>
            <a:endParaRPr lang="en-US" b="1" dirty="0"/>
          </a:p>
        </p:txBody>
      </p:sp>
    </p:spTree>
    <p:extLst>
      <p:ext uri="{BB962C8B-B14F-4D97-AF65-F5344CB8AC3E}">
        <p14:creationId xmlns:p14="http://schemas.microsoft.com/office/powerpoint/2010/main" val="2501758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482974"/>
            <a:ext cx="5212080" cy="186018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fontScale="90000"/>
          </a:bodyPr>
          <a:lstStyle/>
          <a:p>
            <a:pPr algn="ctr"/>
            <a:r>
              <a:rPr lang="en-US" dirty="0">
                <a:latin typeface="Rockwell Extra Bold" panose="02060903040505020403" pitchFamily="18" charset="0"/>
              </a:rPr>
              <a:t>State Medical Director Referrals</a:t>
            </a:r>
          </a:p>
        </p:txBody>
      </p:sp>
      <p:sp>
        <p:nvSpPr>
          <p:cNvPr id="4" name="Content Placeholder 2"/>
          <p:cNvSpPr txBox="1">
            <a:spLocks/>
          </p:cNvSpPr>
          <p:nvPr/>
        </p:nvSpPr>
        <p:spPr>
          <a:xfrm>
            <a:off x="979171" y="3048308"/>
            <a:ext cx="11026140" cy="93131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Conducts medical examinations or studies concerning the medical fitness of employees or candidates</a:t>
            </a:r>
            <a:endParaRPr lang="en-US" b="1" dirty="0"/>
          </a:p>
        </p:txBody>
      </p:sp>
      <p:sp>
        <p:nvSpPr>
          <p:cNvPr id="9" name="Content Placeholder 2"/>
          <p:cNvSpPr txBox="1">
            <a:spLocks/>
          </p:cNvSpPr>
          <p:nvPr/>
        </p:nvSpPr>
        <p:spPr>
          <a:xfrm>
            <a:off x="979171" y="4684776"/>
            <a:ext cx="11026140" cy="66446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Do not use for employees on FMLA</a:t>
            </a:r>
            <a:endParaRPr lang="en-US" b="1" dirty="0"/>
          </a:p>
        </p:txBody>
      </p:sp>
    </p:spTree>
    <p:extLst>
      <p:ext uri="{BB962C8B-B14F-4D97-AF65-F5344CB8AC3E}">
        <p14:creationId xmlns:p14="http://schemas.microsoft.com/office/powerpoint/2010/main" val="12301959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498214"/>
            <a:ext cx="7741920" cy="500343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DRUG TESTING – REASONABLE SUSPICION?</a:t>
            </a:r>
          </a:p>
        </p:txBody>
      </p:sp>
      <p:pic>
        <p:nvPicPr>
          <p:cNvPr id="7171" name="Picture 3" descr="C:\Users\Bill\AppData\Local\Microsoft\Windows\Temporary Internet Files\Content.IE5\GMGRO8C6\duraautomotiveclassac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4850" y="1584960"/>
            <a:ext cx="21463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2475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27960" y="300405"/>
            <a:ext cx="7284720" cy="1856666"/>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Resignation Without Notice</a:t>
            </a:r>
          </a:p>
        </p:txBody>
      </p:sp>
      <p:sp>
        <p:nvSpPr>
          <p:cNvPr id="4" name="Content Placeholder 2"/>
          <p:cNvSpPr txBox="1">
            <a:spLocks/>
          </p:cNvSpPr>
          <p:nvPr/>
        </p:nvSpPr>
        <p:spPr>
          <a:xfrm>
            <a:off x="979171" y="2564927"/>
            <a:ext cx="11026140" cy="14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An employee who is absent from duty without notifying the supervisor of the reasons for the absence and of the employee’s intent to return to duty is absent without leave</a:t>
            </a:r>
            <a:endParaRPr lang="en-US" b="1" dirty="0"/>
          </a:p>
        </p:txBody>
      </p:sp>
      <p:sp>
        <p:nvSpPr>
          <p:cNvPr id="7" name="Content Placeholder 2"/>
          <p:cNvSpPr txBox="1">
            <a:spLocks/>
          </p:cNvSpPr>
          <p:nvPr/>
        </p:nvSpPr>
        <p:spPr>
          <a:xfrm>
            <a:off x="979171" y="4053849"/>
            <a:ext cx="11026140" cy="1118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After 5 working days the employee is considered to have resigned without notice</a:t>
            </a:r>
            <a:endParaRPr lang="en-US" b="1" dirty="0"/>
          </a:p>
        </p:txBody>
      </p:sp>
    </p:spTree>
    <p:extLst>
      <p:ext uri="{BB962C8B-B14F-4D97-AF65-F5344CB8AC3E}">
        <p14:creationId xmlns:p14="http://schemas.microsoft.com/office/powerpoint/2010/main" val="20432118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482967"/>
            <a:ext cx="5349240" cy="3906154"/>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DISCIPLINARY </a:t>
            </a:r>
            <a:r>
              <a:rPr lang="en-US" dirty="0" smtClean="0">
                <a:latin typeface="Rockwell Extra Bold" panose="02060903040505020403" pitchFamily="18" charset="0"/>
              </a:rPr>
              <a:t>ACTIONS?</a:t>
            </a:r>
            <a:endParaRPr lang="en-US" dirty="0">
              <a:latin typeface="Rockwell Extra Bold" panose="02060903040505020403" pitchFamily="18" charset="0"/>
            </a:endParaRPr>
          </a:p>
        </p:txBody>
      </p:sp>
      <p:pic>
        <p:nvPicPr>
          <p:cNvPr id="3" name="Picture 3" descr="Legal Scales.JPG"/>
          <p:cNvPicPr>
            <a:picLocks noChangeAspect="1"/>
          </p:cNvPicPr>
          <p:nvPr/>
        </p:nvPicPr>
        <p:blipFill>
          <a:blip r:embed="rId4"/>
          <a:srcRect/>
          <a:stretch>
            <a:fillRect/>
          </a:stretch>
        </p:blipFill>
        <p:spPr bwMode="auto">
          <a:xfrm>
            <a:off x="5745480" y="2682240"/>
            <a:ext cx="5943600" cy="3886200"/>
          </a:xfrm>
          <a:prstGeom prst="rect">
            <a:avLst/>
          </a:prstGeom>
          <a:noFill/>
          <a:ln w="9525">
            <a:noFill/>
            <a:miter lim="800000"/>
            <a:headEnd/>
            <a:tailEnd/>
          </a:ln>
        </p:spPr>
      </p:pic>
    </p:spTree>
    <p:extLst>
      <p:ext uri="{BB962C8B-B14F-4D97-AF65-F5344CB8AC3E}">
        <p14:creationId xmlns:p14="http://schemas.microsoft.com/office/powerpoint/2010/main" val="39648090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90951" y="482967"/>
            <a:ext cx="4373880" cy="1310166"/>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Progressive Discipline</a:t>
            </a:r>
          </a:p>
        </p:txBody>
      </p:sp>
      <p:sp>
        <p:nvSpPr>
          <p:cNvPr id="4" name="Content Placeholder 2"/>
          <p:cNvSpPr txBox="1">
            <a:spLocks/>
          </p:cNvSpPr>
          <p:nvPr/>
        </p:nvSpPr>
        <p:spPr>
          <a:xfrm>
            <a:off x="979171" y="2573890"/>
            <a:ext cx="11026140" cy="93131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Increases in severity for like-infractions</a:t>
            </a:r>
            <a:endParaRPr lang="en-US" b="1" dirty="0"/>
          </a:p>
        </p:txBody>
      </p:sp>
      <p:sp>
        <p:nvSpPr>
          <p:cNvPr id="9" name="Content Placeholder 2"/>
          <p:cNvSpPr txBox="1">
            <a:spLocks/>
          </p:cNvSpPr>
          <p:nvPr/>
        </p:nvSpPr>
        <p:spPr>
          <a:xfrm>
            <a:off x="979171" y="4012804"/>
            <a:ext cx="11026140" cy="66446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smtClean="0">
                <a:latin typeface="Book Antiqua" panose="02040602050305030304" pitchFamily="18" charset="0"/>
              </a:rPr>
              <a:t>Used to modify unacceptable behavior or poor performance</a:t>
            </a:r>
            <a:endParaRPr lang="en-US" b="1" dirty="0"/>
          </a:p>
        </p:txBody>
      </p:sp>
      <p:sp>
        <p:nvSpPr>
          <p:cNvPr id="3" name="Rectangle 2"/>
          <p:cNvSpPr/>
          <p:nvPr/>
        </p:nvSpPr>
        <p:spPr>
          <a:xfrm>
            <a:off x="3048000" y="2951947"/>
            <a:ext cx="6096000" cy="400110"/>
          </a:xfrm>
          <a:prstGeom prst="rect">
            <a:avLst/>
          </a:prstGeom>
          <a:noFill/>
        </p:spPr>
        <p:txBody>
          <a:bodyPr>
            <a:spAutoFit/>
          </a:bodyPr>
          <a:lstStyle/>
          <a:p>
            <a:endParaRPr lang="en-US" sz="1000" b="0" i="0" u="none" strike="noStrike" baseline="0" dirty="0" smtClean="0">
              <a:solidFill>
                <a:srgbClr val="000000"/>
              </a:solidFill>
              <a:latin typeface="Arial" panose="020B0604020202020204" pitchFamily="34" charset="0"/>
            </a:endParaRPr>
          </a:p>
          <a:p>
            <a:endParaRPr lang="en-US" sz="1000" b="0" i="0" u="none" strike="noStrike" baseline="0" dirty="0" smtClean="0">
              <a:latin typeface="Arial" panose="020B0604020202020204" pitchFamily="34" charset="0"/>
            </a:endParaRPr>
          </a:p>
        </p:txBody>
      </p:sp>
    </p:spTree>
    <p:extLst>
      <p:ext uri="{BB962C8B-B14F-4D97-AF65-F5344CB8AC3E}">
        <p14:creationId xmlns:p14="http://schemas.microsoft.com/office/powerpoint/2010/main" val="2582625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4964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Types of </a:t>
            </a:r>
            <a:br>
              <a:rPr lang="en-US" dirty="0">
                <a:latin typeface="Rockwell Extra Bold" panose="02060903040505020403" pitchFamily="18" charset="0"/>
              </a:rPr>
            </a:br>
            <a:r>
              <a:rPr lang="en-US" dirty="0">
                <a:latin typeface="Rockwell Extra Bold" panose="02060903040505020403" pitchFamily="18" charset="0"/>
              </a:rPr>
              <a:t>Disciplinary Actions</a:t>
            </a:r>
          </a:p>
        </p:txBody>
      </p:sp>
      <p:sp>
        <p:nvSpPr>
          <p:cNvPr id="4" name="Content Placeholder 2"/>
          <p:cNvSpPr txBox="1">
            <a:spLocks/>
          </p:cNvSpPr>
          <p:nvPr/>
        </p:nvSpPr>
        <p:spPr>
          <a:xfrm>
            <a:off x="3173734" y="2410941"/>
            <a:ext cx="3867151" cy="587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Written Reprimand</a:t>
            </a:r>
            <a:endParaRPr lang="en-US" dirty="0"/>
          </a:p>
        </p:txBody>
      </p:sp>
      <p:sp>
        <p:nvSpPr>
          <p:cNvPr id="7" name="Content Placeholder 2"/>
          <p:cNvSpPr txBox="1">
            <a:spLocks/>
          </p:cNvSpPr>
          <p:nvPr/>
        </p:nvSpPr>
        <p:spPr>
          <a:xfrm>
            <a:off x="3173734" y="3502913"/>
            <a:ext cx="5878831" cy="564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Forfeiture of Annual Leave</a:t>
            </a:r>
            <a:endParaRPr lang="en-US" dirty="0"/>
          </a:p>
        </p:txBody>
      </p:sp>
      <p:sp>
        <p:nvSpPr>
          <p:cNvPr id="8" name="Content Placeholder 2"/>
          <p:cNvSpPr txBox="1">
            <a:spLocks/>
          </p:cNvSpPr>
          <p:nvPr/>
        </p:nvSpPr>
        <p:spPr>
          <a:xfrm>
            <a:off x="3173736" y="4133141"/>
            <a:ext cx="5777865" cy="510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Denial of Increment</a:t>
            </a:r>
            <a:endParaRPr lang="en-US" dirty="0"/>
          </a:p>
        </p:txBody>
      </p:sp>
      <p:sp>
        <p:nvSpPr>
          <p:cNvPr id="9" name="Content Placeholder 2"/>
          <p:cNvSpPr txBox="1">
            <a:spLocks/>
          </p:cNvSpPr>
          <p:nvPr/>
        </p:nvSpPr>
        <p:spPr>
          <a:xfrm>
            <a:off x="3173734" y="2971392"/>
            <a:ext cx="5040631" cy="586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Suspension w/o Pay</a:t>
            </a:r>
            <a:endParaRPr lang="en-US" dirty="0"/>
          </a:p>
        </p:txBody>
      </p:sp>
      <p:sp>
        <p:nvSpPr>
          <p:cNvPr id="10" name="Content Placeholder 2"/>
          <p:cNvSpPr txBox="1">
            <a:spLocks/>
          </p:cNvSpPr>
          <p:nvPr/>
        </p:nvSpPr>
        <p:spPr>
          <a:xfrm>
            <a:off x="3173734" y="4774136"/>
            <a:ext cx="5878831" cy="564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Involuntary Demotion</a:t>
            </a:r>
            <a:endParaRPr lang="en-US" dirty="0"/>
          </a:p>
        </p:txBody>
      </p:sp>
      <p:sp>
        <p:nvSpPr>
          <p:cNvPr id="11" name="Content Placeholder 2"/>
          <p:cNvSpPr txBox="1">
            <a:spLocks/>
          </p:cNvSpPr>
          <p:nvPr/>
        </p:nvSpPr>
        <p:spPr>
          <a:xfrm>
            <a:off x="3173734" y="5302733"/>
            <a:ext cx="5878831" cy="564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Termination</a:t>
            </a:r>
            <a:endParaRPr lang="en-US" dirty="0"/>
          </a:p>
        </p:txBody>
      </p:sp>
    </p:spTree>
    <p:extLst>
      <p:ext uri="{BB962C8B-B14F-4D97-AF65-F5344CB8AC3E}">
        <p14:creationId xmlns:p14="http://schemas.microsoft.com/office/powerpoint/2010/main" val="2782649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pic>
        <p:nvPicPr>
          <p:cNvPr id="121" name="Shape 121" descr="Three Business Men"/>
          <p:cNvPicPr preferRelativeResize="0"/>
          <p:nvPr/>
        </p:nvPicPr>
        <p:blipFill rotWithShape="1">
          <a:blip r:embed="rId3">
            <a:alphaModFix/>
          </a:blip>
          <a:srcRect t="884" b="884"/>
          <a:stretch/>
        </p:blipFill>
        <p:spPr>
          <a:xfrm>
            <a:off x="5143505" y="595004"/>
            <a:ext cx="6915087" cy="6457947"/>
          </a:xfrm>
          <a:prstGeom prst="rect">
            <a:avLst/>
          </a:prstGeom>
          <a:blipFill>
            <a:blip r:embed="rId4"/>
            <a:tile tx="0" ty="0" sx="100000" sy="100000" flip="none" algn="tl"/>
          </a:blipFill>
          <a:ln>
            <a:noFill/>
          </a:ln>
        </p:spPr>
      </p:pic>
      <p:sp>
        <p:nvSpPr>
          <p:cNvPr id="122" name="Shape 122"/>
          <p:cNvSpPr txBox="1">
            <a:spLocks noGrp="1"/>
          </p:cNvSpPr>
          <p:nvPr>
            <p:ph type="title"/>
          </p:nvPr>
        </p:nvSpPr>
        <p:spPr>
          <a:xfrm>
            <a:off x="241825" y="0"/>
            <a:ext cx="3421600" cy="1190000"/>
          </a:xfrm>
          <a:prstGeom prst="rect">
            <a:avLst/>
          </a:prstGeom>
          <a:blipFill>
            <a:blip r:embed="rId5">
              <a:extLst>
                <a:ext uri="{BEBA8EAE-BF5A-486C-A8C5-ECC9F3942E4B}">
                  <a14:imgProps xmlns:a14="http://schemas.microsoft.com/office/drawing/2010/main">
                    <a14:imgLayer r:embed="rId6">
                      <a14:imgEffect>
                        <a14:colorTemperature colorTemp="11200"/>
                      </a14:imgEffect>
                    </a14:imgLayer>
                  </a14:imgProps>
                </a:ext>
              </a:extLst>
            </a:blip>
            <a:tile tx="0" ty="0" sx="100000" sy="100000" flip="none" algn="tl"/>
          </a:blipFill>
        </p:spPr>
        <p:txBody>
          <a:bodyPr vert="horz" lIns="121900" tIns="121900" rIns="121900" bIns="121900" rtlCol="0" anchor="ctr" anchorCtr="0">
            <a:noAutofit/>
          </a:bodyPr>
          <a:lstStyle/>
          <a:p>
            <a:pPr algn="ctr"/>
            <a:r>
              <a:rPr lang="en" dirty="0">
                <a:solidFill>
                  <a:schemeClr val="tx1"/>
                </a:solidFill>
                <a:latin typeface="Arial Black" panose="020B0A04020102020204" pitchFamily="34" charset="0"/>
              </a:rPr>
              <a:t>Hiring</a:t>
            </a:r>
            <a:r>
              <a:rPr lang="en" dirty="0">
                <a:latin typeface="Arial Black" panose="020B0A04020102020204" pitchFamily="34" charset="0"/>
              </a:rPr>
              <a:t> </a:t>
            </a:r>
            <a:r>
              <a:rPr lang="en" dirty="0">
                <a:solidFill>
                  <a:schemeClr val="tx1"/>
                </a:solidFill>
                <a:latin typeface="Arial Black" panose="020B0A04020102020204" pitchFamily="34" charset="0"/>
              </a:rPr>
              <a:t>Manager</a:t>
            </a:r>
            <a:r>
              <a:rPr lang="en" dirty="0">
                <a:latin typeface="Arial Black" panose="020B0A04020102020204" pitchFamily="34" charset="0"/>
              </a:rPr>
              <a:t> </a:t>
            </a:r>
            <a:r>
              <a:rPr lang="en" dirty="0">
                <a:solidFill>
                  <a:schemeClr val="tx1"/>
                </a:solidFill>
                <a:latin typeface="Arial Black" panose="020B0A04020102020204" pitchFamily="34" charset="0"/>
              </a:rPr>
              <a:t>Roles</a:t>
            </a:r>
          </a:p>
        </p:txBody>
      </p:sp>
      <p:sp>
        <p:nvSpPr>
          <p:cNvPr id="123" name="Shape 123"/>
          <p:cNvSpPr txBox="1">
            <a:spLocks noGrp="1"/>
          </p:cNvSpPr>
          <p:nvPr>
            <p:ph type="body" idx="1"/>
          </p:nvPr>
        </p:nvSpPr>
        <p:spPr>
          <a:xfrm>
            <a:off x="1" y="1638301"/>
            <a:ext cx="3905251" cy="5029197"/>
          </a:xfrm>
          <a:prstGeom prst="rect">
            <a:avLst/>
          </a:prstGeom>
          <a:blipFill>
            <a:blip r:embed="rId5">
              <a:extLst>
                <a:ext uri="{BEBA8EAE-BF5A-486C-A8C5-ECC9F3942E4B}">
                  <a14:imgProps xmlns:a14="http://schemas.microsoft.com/office/drawing/2010/main">
                    <a14:imgLayer r:embed="rId6">
                      <a14:imgEffect>
                        <a14:colorTemperature colorTemp="11200"/>
                      </a14:imgEffect>
                    </a14:imgLayer>
                  </a14:imgProps>
                </a:ext>
              </a:extLst>
            </a:blip>
            <a:tile tx="0" ty="0" sx="100000" sy="100000" flip="none" algn="tl"/>
          </a:blipFill>
        </p:spPr>
        <p:txBody>
          <a:bodyPr vert="horz" lIns="121900" tIns="121900" rIns="121900" bIns="121900" rtlCol="0" anchor="t" anchorCtr="0">
            <a:noAutofit/>
          </a:bodyPr>
          <a:lstStyle/>
          <a:p>
            <a:pPr>
              <a:buNone/>
            </a:pPr>
            <a:r>
              <a:rPr lang="en" sz="1800" b="1" dirty="0">
                <a:solidFill>
                  <a:schemeClr val="tx1"/>
                </a:solidFill>
                <a:latin typeface="Book Antiqua" panose="02040602050305030304" pitchFamily="18" charset="0"/>
              </a:rPr>
              <a:t>Hiring Managers have an important role in the interview and selection </a:t>
            </a:r>
            <a:r>
              <a:rPr lang="en" sz="1800" b="1" dirty="0" smtClean="0">
                <a:solidFill>
                  <a:schemeClr val="tx1"/>
                </a:solidFill>
                <a:latin typeface="Book Antiqua" panose="02040602050305030304" pitchFamily="18" charset="0"/>
              </a:rPr>
              <a:t>process</a:t>
            </a:r>
            <a:endParaRPr lang="en" sz="1800" b="1" dirty="0">
              <a:solidFill>
                <a:schemeClr val="tx1"/>
              </a:solidFill>
              <a:latin typeface="Book Antiqua" panose="02040602050305030304" pitchFamily="18" charset="0"/>
            </a:endParaRPr>
          </a:p>
          <a:p>
            <a:pPr marL="609585" indent="-397923"/>
            <a:r>
              <a:rPr lang="en" sz="1800" b="1" dirty="0">
                <a:solidFill>
                  <a:schemeClr val="tx1"/>
                </a:solidFill>
                <a:latin typeface="Book Antiqua" panose="02040602050305030304" pitchFamily="18" charset="0"/>
              </a:rPr>
              <a:t>Hiring Managers have a shared responsibility in ensuring a fair and equitable hiring </a:t>
            </a:r>
            <a:r>
              <a:rPr lang="en" sz="1800" b="1" dirty="0" smtClean="0">
                <a:solidFill>
                  <a:schemeClr val="tx1"/>
                </a:solidFill>
                <a:latin typeface="Book Antiqua" panose="02040602050305030304" pitchFamily="18" charset="0"/>
              </a:rPr>
              <a:t>process</a:t>
            </a:r>
            <a:endParaRPr lang="en" sz="1800" b="1" dirty="0">
              <a:solidFill>
                <a:schemeClr val="tx1"/>
              </a:solidFill>
              <a:latin typeface="Book Antiqua" panose="02040602050305030304" pitchFamily="18" charset="0"/>
            </a:endParaRPr>
          </a:p>
          <a:p>
            <a:pPr marL="609585" indent="-397923"/>
            <a:r>
              <a:rPr lang="en" sz="1800" b="1" dirty="0">
                <a:solidFill>
                  <a:schemeClr val="tx1"/>
                </a:solidFill>
                <a:latin typeface="Book Antiqua" panose="02040602050305030304" pitchFamily="18" charset="0"/>
              </a:rPr>
              <a:t>Hiring Managers set the tone for their interview(s). It is essential that they display professional and appropriate behavior, as their panel members will follow their </a:t>
            </a:r>
            <a:r>
              <a:rPr lang="en" sz="1800" b="1" dirty="0" smtClean="0">
                <a:solidFill>
                  <a:schemeClr val="tx1"/>
                </a:solidFill>
                <a:latin typeface="Book Antiqua" panose="02040602050305030304" pitchFamily="18" charset="0"/>
              </a:rPr>
              <a:t>lead</a:t>
            </a:r>
            <a:endParaRPr lang="en" sz="1800" b="1"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42653154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4964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Who Can Impose Discipline?</a:t>
            </a:r>
          </a:p>
        </p:txBody>
      </p:sp>
      <p:sp>
        <p:nvSpPr>
          <p:cNvPr id="4" name="Content Placeholder 2"/>
          <p:cNvSpPr txBox="1">
            <a:spLocks/>
          </p:cNvSpPr>
          <p:nvPr/>
        </p:nvSpPr>
        <p:spPr>
          <a:xfrm>
            <a:off x="1889765" y="2974828"/>
            <a:ext cx="8743951" cy="2496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a:t>
            </a:r>
            <a:r>
              <a:rPr lang="en-US" b="1" dirty="0" smtClean="0">
                <a:latin typeface="Book Antiqua" panose="02040602050305030304" pitchFamily="18" charset="0"/>
              </a:rPr>
              <a:t>ONLY the Maryland Military Department Appointing Authority or their designee (who is registered at DBM as an official MMD Appointing Authority Designee</a:t>
            </a:r>
            <a:endParaRPr lang="en-US" b="1" dirty="0">
              <a:latin typeface="Book Antiqua" panose="02040602050305030304" pitchFamily="18" charset="0"/>
            </a:endParaRPr>
          </a:p>
        </p:txBody>
      </p:sp>
    </p:spTree>
    <p:extLst>
      <p:ext uri="{BB962C8B-B14F-4D97-AF65-F5344CB8AC3E}">
        <p14:creationId xmlns:p14="http://schemas.microsoft.com/office/powerpoint/2010/main" val="30998182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p:cNvSpPr>
          <p:nvPr>
            <p:ph type="title"/>
          </p:nvPr>
        </p:nvSpPr>
        <p:spPr bwMode="auto">
          <a:xfrm>
            <a:off x="1926771" y="217714"/>
            <a:ext cx="7750629" cy="1055914"/>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fontScale="90000"/>
          </a:bodyPr>
          <a:lstStyle/>
          <a:p>
            <a:pPr algn="ctr"/>
            <a:r>
              <a:rPr lang="en-US" dirty="0">
                <a:latin typeface="Rockwell Extra Bold" panose="02060903040505020403" pitchFamily="18" charset="0"/>
              </a:rPr>
              <a:t>DISCIPLINARY ACTION Procedures</a:t>
            </a:r>
          </a:p>
        </p:txBody>
      </p:sp>
      <p:sp>
        <p:nvSpPr>
          <p:cNvPr id="30723" name="Rectangle 3"/>
          <p:cNvSpPr>
            <a:spLocks noGrp="1"/>
          </p:cNvSpPr>
          <p:nvPr>
            <p:ph idx="1"/>
          </p:nvPr>
        </p:nvSpPr>
        <p:spPr>
          <a:xfrm>
            <a:off x="762000" y="990600"/>
            <a:ext cx="10759440" cy="5410200"/>
          </a:xfrm>
        </p:spPr>
        <p:txBody>
          <a:bodyPr>
            <a:normAutofit/>
          </a:bodyPr>
          <a:lstStyle/>
          <a:p>
            <a:pPr>
              <a:lnSpc>
                <a:spcPct val="90000"/>
              </a:lnSpc>
              <a:buFont typeface="Arial" charset="0"/>
              <a:buNone/>
            </a:pPr>
            <a:endParaRPr lang="en-US" sz="2000" b="1" dirty="0" smtClean="0">
              <a:latin typeface="Arial" charset="0"/>
            </a:endParaRPr>
          </a:p>
          <a:p>
            <a:pPr>
              <a:lnSpc>
                <a:spcPct val="90000"/>
              </a:lnSpc>
              <a:buFont typeface="Arial" charset="0"/>
              <a:buNone/>
            </a:pPr>
            <a:r>
              <a:rPr lang="en-US" sz="2000" b="1" dirty="0" smtClean="0">
                <a:latin typeface="Arial" charset="0"/>
              </a:rPr>
              <a:t>To </a:t>
            </a:r>
            <a:r>
              <a:rPr lang="en-US" sz="2000" b="1" dirty="0">
                <a:latin typeface="Arial" charset="0"/>
              </a:rPr>
              <a:t>impose disciplinary action on an employee, </a:t>
            </a:r>
            <a:r>
              <a:rPr lang="en-US" sz="2000" b="1" dirty="0" smtClean="0">
                <a:latin typeface="Arial" charset="0"/>
              </a:rPr>
              <a:t>for </a:t>
            </a:r>
            <a:r>
              <a:rPr lang="en-US" sz="2000" b="1" dirty="0">
                <a:latin typeface="Arial" charset="0"/>
              </a:rPr>
              <a:t>misconduct the appointing authority must take the </a:t>
            </a:r>
            <a:r>
              <a:rPr lang="en-US" sz="2000" b="1" dirty="0" smtClean="0">
                <a:latin typeface="Arial" charset="0"/>
              </a:rPr>
              <a:t>following </a:t>
            </a:r>
            <a:r>
              <a:rPr lang="en-US" sz="2000" b="1" dirty="0">
                <a:latin typeface="Arial" charset="0"/>
              </a:rPr>
              <a:t>actions:</a:t>
            </a:r>
          </a:p>
          <a:p>
            <a:pPr>
              <a:lnSpc>
                <a:spcPct val="90000"/>
              </a:lnSpc>
              <a:buFont typeface="Arial" charset="0"/>
              <a:buNone/>
            </a:pPr>
            <a:endParaRPr lang="en-US" sz="2000" b="1" dirty="0">
              <a:latin typeface="Arial" charset="0"/>
            </a:endParaRPr>
          </a:p>
          <a:p>
            <a:pPr>
              <a:lnSpc>
                <a:spcPct val="90000"/>
              </a:lnSpc>
              <a:buFont typeface="Arial" charset="0"/>
              <a:buNone/>
            </a:pPr>
            <a:r>
              <a:rPr lang="en-US" sz="2000" b="1" dirty="0">
                <a:latin typeface="Arial" charset="0"/>
              </a:rPr>
              <a:t>State Personnel and Pensions Article, </a:t>
            </a:r>
            <a:r>
              <a:rPr lang="en-US" sz="2000" b="1" dirty="0">
                <a:latin typeface="Arial" charset="0"/>
                <a:cs typeface="Arial" charset="0"/>
              </a:rPr>
              <a:t>§ 11-106 and The Code of Maryland Regulations (COMAR 17.04.05.04.B)</a:t>
            </a:r>
          </a:p>
          <a:p>
            <a:pPr>
              <a:lnSpc>
                <a:spcPct val="90000"/>
              </a:lnSpc>
            </a:pPr>
            <a:r>
              <a:rPr lang="en-US" sz="2000" b="1" dirty="0" smtClean="0">
                <a:latin typeface="Arial" charset="0"/>
              </a:rPr>
              <a:t>Investigate </a:t>
            </a:r>
            <a:r>
              <a:rPr lang="en-US" sz="2000" b="1" dirty="0">
                <a:latin typeface="Arial" charset="0"/>
              </a:rPr>
              <a:t>the alleged misconduct or performance issue;</a:t>
            </a:r>
          </a:p>
          <a:p>
            <a:pPr>
              <a:lnSpc>
                <a:spcPct val="90000"/>
              </a:lnSpc>
            </a:pPr>
            <a:r>
              <a:rPr lang="en-US" sz="2000" b="1" dirty="0">
                <a:latin typeface="Arial" charset="0"/>
              </a:rPr>
              <a:t>Meet with the employee;</a:t>
            </a:r>
          </a:p>
          <a:p>
            <a:pPr>
              <a:lnSpc>
                <a:spcPct val="90000"/>
              </a:lnSpc>
            </a:pPr>
            <a:r>
              <a:rPr lang="en-US" sz="2000" b="1" dirty="0">
                <a:latin typeface="Arial" charset="0"/>
              </a:rPr>
              <a:t>Consider mitigating circumstances;</a:t>
            </a:r>
          </a:p>
          <a:p>
            <a:pPr>
              <a:lnSpc>
                <a:spcPct val="90000"/>
              </a:lnSpc>
            </a:pPr>
            <a:r>
              <a:rPr lang="en-US" sz="2000" b="1" dirty="0">
                <a:latin typeface="Arial" charset="0"/>
              </a:rPr>
              <a:t>Determine the appropriate disciplinary action to be </a:t>
            </a:r>
            <a:r>
              <a:rPr lang="en-US" sz="2000" b="1" dirty="0" smtClean="0">
                <a:latin typeface="Arial" charset="0"/>
              </a:rPr>
              <a:t>taken;</a:t>
            </a:r>
            <a:endParaRPr lang="en-US" sz="2000" b="1" dirty="0">
              <a:latin typeface="Arial" charset="0"/>
            </a:endParaRPr>
          </a:p>
          <a:p>
            <a:pPr>
              <a:lnSpc>
                <a:spcPct val="90000"/>
              </a:lnSpc>
            </a:pPr>
            <a:r>
              <a:rPr lang="en-US" sz="2000" b="1" dirty="0">
                <a:latin typeface="Arial" charset="0"/>
              </a:rPr>
              <a:t>Give the employee a written notice of the action to be taken with appeal rights;</a:t>
            </a:r>
          </a:p>
          <a:p>
            <a:pPr>
              <a:lnSpc>
                <a:spcPct val="90000"/>
              </a:lnSpc>
            </a:pPr>
            <a:r>
              <a:rPr lang="en-US" sz="2000" b="1" dirty="0">
                <a:latin typeface="Arial" charset="0"/>
              </a:rPr>
              <a:t>Within thirty days (30) for all except suspensions.</a:t>
            </a:r>
          </a:p>
          <a:p>
            <a:pPr>
              <a:lnSpc>
                <a:spcPct val="90000"/>
              </a:lnSpc>
            </a:pPr>
            <a:r>
              <a:rPr lang="en-US" sz="2000" b="1" dirty="0">
                <a:latin typeface="Arial" charset="0"/>
              </a:rPr>
              <a:t>Suspensions must be served within five work days.</a:t>
            </a:r>
          </a:p>
        </p:txBody>
      </p:sp>
    </p:spTree>
    <p:extLst>
      <p:ext uri="{BB962C8B-B14F-4D97-AF65-F5344CB8AC3E}">
        <p14:creationId xmlns:p14="http://schemas.microsoft.com/office/powerpoint/2010/main" val="11384290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221011"/>
            <a:ext cx="854964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Supervisor’s Role in Discipline</a:t>
            </a:r>
          </a:p>
        </p:txBody>
      </p:sp>
      <p:sp>
        <p:nvSpPr>
          <p:cNvPr id="4" name="Content Placeholder 2"/>
          <p:cNvSpPr txBox="1">
            <a:spLocks/>
          </p:cNvSpPr>
          <p:nvPr/>
        </p:nvSpPr>
        <p:spPr>
          <a:xfrm>
            <a:off x="958215" y="1771123"/>
            <a:ext cx="8839200" cy="587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Keep your manager informed</a:t>
            </a:r>
            <a:endParaRPr lang="en-US" dirty="0"/>
          </a:p>
        </p:txBody>
      </p:sp>
      <p:sp>
        <p:nvSpPr>
          <p:cNvPr id="8" name="Content Placeholder 2"/>
          <p:cNvSpPr txBox="1">
            <a:spLocks/>
          </p:cNvSpPr>
          <p:nvPr/>
        </p:nvSpPr>
        <p:spPr>
          <a:xfrm>
            <a:off x="958215" y="2789723"/>
            <a:ext cx="10712768" cy="1060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Determine the date that management became or reasonably should have became aware of the incident </a:t>
            </a:r>
            <a:endParaRPr lang="en-US" dirty="0"/>
          </a:p>
        </p:txBody>
      </p:sp>
      <p:sp>
        <p:nvSpPr>
          <p:cNvPr id="9" name="Content Placeholder 2"/>
          <p:cNvSpPr txBox="1">
            <a:spLocks/>
          </p:cNvSpPr>
          <p:nvPr/>
        </p:nvSpPr>
        <p:spPr>
          <a:xfrm>
            <a:off x="958215" y="2286806"/>
            <a:ext cx="10104120" cy="586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Notify the HR Director of the situation as soon as possible </a:t>
            </a:r>
            <a:endParaRPr lang="en-US" dirty="0"/>
          </a:p>
        </p:txBody>
      </p:sp>
      <p:sp>
        <p:nvSpPr>
          <p:cNvPr id="10" name="Content Placeholder 2"/>
          <p:cNvSpPr txBox="1">
            <a:spLocks/>
          </p:cNvSpPr>
          <p:nvPr/>
        </p:nvSpPr>
        <p:spPr>
          <a:xfrm>
            <a:off x="958215" y="3686115"/>
            <a:ext cx="10971848" cy="11519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If delegated to you by HR Director or senior management of MEMA, speak with witnesses and get signed, dated written statements</a:t>
            </a:r>
            <a:endParaRPr lang="en-US" dirty="0"/>
          </a:p>
        </p:txBody>
      </p:sp>
      <p:sp>
        <p:nvSpPr>
          <p:cNvPr id="11" name="Content Placeholder 2"/>
          <p:cNvSpPr txBox="1">
            <a:spLocks/>
          </p:cNvSpPr>
          <p:nvPr/>
        </p:nvSpPr>
        <p:spPr>
          <a:xfrm>
            <a:off x="939170" y="5847713"/>
            <a:ext cx="10085071" cy="7958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Submit to the HR Director, the results of the investigation and your recommendation for Disciplinary Action. </a:t>
            </a:r>
            <a:endParaRPr lang="en-US" dirty="0"/>
          </a:p>
        </p:txBody>
      </p:sp>
      <p:sp>
        <p:nvSpPr>
          <p:cNvPr id="3" name="Rectangle 2"/>
          <p:cNvSpPr/>
          <p:nvPr/>
        </p:nvSpPr>
        <p:spPr>
          <a:xfrm>
            <a:off x="939165" y="4811660"/>
            <a:ext cx="10731819" cy="954107"/>
          </a:xfrm>
          <a:prstGeom prst="rect">
            <a:avLst/>
          </a:prstGeom>
        </p:spPr>
        <p:txBody>
          <a:bodyPr wrap="square">
            <a:spAutoFit/>
          </a:bodyPr>
          <a:lstStyle/>
          <a:p>
            <a:pPr marL="457200" indent="-457200">
              <a:buFont typeface="Wingdings" panose="05000000000000000000" pitchFamily="2" charset="2"/>
              <a:buChar char="Ø"/>
            </a:pPr>
            <a:r>
              <a:rPr lang="en-US" sz="2800" b="0" i="0" u="none" strike="noStrike" baseline="0" dirty="0" smtClean="0">
                <a:latin typeface="Book Antiqua" panose="02040602050305030304" pitchFamily="18" charset="0"/>
              </a:rPr>
              <a:t>Employee who is subject of investigation may request union representation </a:t>
            </a:r>
            <a:r>
              <a:rPr lang="en-US" sz="2800" b="1" i="0" u="none" strike="noStrike" baseline="0" dirty="0" smtClean="0">
                <a:latin typeface="Book Antiqua" panose="02040602050305030304" pitchFamily="18" charset="0"/>
              </a:rPr>
              <a:t>which</a:t>
            </a:r>
            <a:r>
              <a:rPr lang="en-US" sz="2800" b="1" i="0" u="none" strike="noStrike" dirty="0" smtClean="0">
                <a:latin typeface="Book Antiqua" panose="02040602050305030304" pitchFamily="18" charset="0"/>
              </a:rPr>
              <a:t> should be allowed(contact HR Dir)</a:t>
            </a:r>
            <a:endParaRPr lang="en-US" sz="2800" b="1" i="0" u="none" strike="noStrike" baseline="0" dirty="0" smtClean="0">
              <a:latin typeface="Book Antiqua" panose="02040602050305030304" pitchFamily="18" charset="0"/>
            </a:endParaRPr>
          </a:p>
        </p:txBody>
      </p:sp>
    </p:spTree>
    <p:extLst>
      <p:ext uri="{BB962C8B-B14F-4D97-AF65-F5344CB8AC3E}">
        <p14:creationId xmlns:p14="http://schemas.microsoft.com/office/powerpoint/2010/main" val="36191069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221011"/>
            <a:ext cx="854964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Appointing Authority</a:t>
            </a:r>
          </a:p>
        </p:txBody>
      </p:sp>
      <p:sp>
        <p:nvSpPr>
          <p:cNvPr id="4" name="Content Placeholder 2"/>
          <p:cNvSpPr txBox="1">
            <a:spLocks/>
          </p:cNvSpPr>
          <p:nvPr/>
        </p:nvSpPr>
        <p:spPr>
          <a:xfrm>
            <a:off x="958216" y="1771123"/>
            <a:ext cx="9824085" cy="900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Book Antiqua" panose="02040602050305030304" pitchFamily="18" charset="0"/>
              </a:rPr>
              <a:t> </a:t>
            </a:r>
            <a:r>
              <a:rPr lang="en-US" dirty="0" smtClean="0">
                <a:latin typeface="Book Antiqua" panose="02040602050305030304" pitchFamily="18" charset="0"/>
              </a:rPr>
              <a:t> Will meet with the employee with or without Union representation (Supervisor will also be present)</a:t>
            </a:r>
            <a:endParaRPr lang="en-US" dirty="0"/>
          </a:p>
        </p:txBody>
      </p:sp>
      <p:sp>
        <p:nvSpPr>
          <p:cNvPr id="8" name="Content Placeholder 2"/>
          <p:cNvSpPr txBox="1">
            <a:spLocks/>
          </p:cNvSpPr>
          <p:nvPr/>
        </p:nvSpPr>
        <p:spPr>
          <a:xfrm>
            <a:off x="939165" y="2665560"/>
            <a:ext cx="10712768" cy="1060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May or may not meet with witnesses</a:t>
            </a:r>
            <a:endParaRPr lang="en-US" dirty="0"/>
          </a:p>
        </p:txBody>
      </p:sp>
      <p:sp>
        <p:nvSpPr>
          <p:cNvPr id="10" name="Content Placeholder 2"/>
          <p:cNvSpPr txBox="1">
            <a:spLocks/>
          </p:cNvSpPr>
          <p:nvPr/>
        </p:nvSpPr>
        <p:spPr>
          <a:xfrm>
            <a:off x="939165" y="3228118"/>
            <a:ext cx="10971848" cy="11519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Will consider any mitigating circumstances surrounded the situation and/or any mitigating  circumstances offered by the employee</a:t>
            </a:r>
            <a:endParaRPr lang="en-US" dirty="0"/>
          </a:p>
        </p:txBody>
      </p:sp>
      <p:sp>
        <p:nvSpPr>
          <p:cNvPr id="11" name="Content Placeholder 2"/>
          <p:cNvSpPr txBox="1">
            <a:spLocks/>
          </p:cNvSpPr>
          <p:nvPr/>
        </p:nvSpPr>
        <p:spPr>
          <a:xfrm>
            <a:off x="958218" y="4963839"/>
            <a:ext cx="10085071" cy="7958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Will prepare the notice of disciplinary action or notice of termination.</a:t>
            </a:r>
            <a:endParaRPr lang="en-US" dirty="0"/>
          </a:p>
        </p:txBody>
      </p:sp>
      <p:sp>
        <p:nvSpPr>
          <p:cNvPr id="3" name="Rectangle 2"/>
          <p:cNvSpPr/>
          <p:nvPr/>
        </p:nvSpPr>
        <p:spPr>
          <a:xfrm>
            <a:off x="939165" y="4358452"/>
            <a:ext cx="10731819" cy="523220"/>
          </a:xfrm>
          <a:prstGeom prst="rect">
            <a:avLst/>
          </a:prstGeom>
        </p:spPr>
        <p:txBody>
          <a:bodyPr wrap="square">
            <a:spAutoFit/>
          </a:bodyPr>
          <a:lstStyle/>
          <a:p>
            <a:pPr marL="457200" indent="-457200">
              <a:buFont typeface="Wingdings" panose="05000000000000000000" pitchFamily="2" charset="2"/>
              <a:buChar char="Ø"/>
            </a:pPr>
            <a:r>
              <a:rPr lang="en-US" sz="2800" dirty="0" smtClean="0">
                <a:latin typeface="Book Antiqua" panose="02040602050305030304" pitchFamily="18" charset="0"/>
              </a:rPr>
              <a:t>Will determine what, if any, disciplinary action will be imposed</a:t>
            </a:r>
            <a:endParaRPr lang="en-US" sz="2800" b="0" i="0" u="none" strike="noStrike" baseline="0" dirty="0" smtClean="0">
              <a:latin typeface="Book Antiqua" panose="02040602050305030304" pitchFamily="18" charset="0"/>
            </a:endParaRPr>
          </a:p>
        </p:txBody>
      </p:sp>
      <p:sp>
        <p:nvSpPr>
          <p:cNvPr id="12" name="Content Placeholder 2"/>
          <p:cNvSpPr txBox="1">
            <a:spLocks/>
          </p:cNvSpPr>
          <p:nvPr/>
        </p:nvSpPr>
        <p:spPr>
          <a:xfrm>
            <a:off x="958218" y="5808734"/>
            <a:ext cx="10085071" cy="7958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Will impose any disciplinary action in the presence of the supervisor within the appropriate time frame.</a:t>
            </a:r>
            <a:endParaRPr lang="en-US" dirty="0"/>
          </a:p>
        </p:txBody>
      </p:sp>
    </p:spTree>
    <p:extLst>
      <p:ext uri="{BB962C8B-B14F-4D97-AF65-F5344CB8AC3E}">
        <p14:creationId xmlns:p14="http://schemas.microsoft.com/office/powerpoint/2010/main" val="36593175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Users\Bill\AppData\Local\Microsoft\Windows\Temporary Internet Files\Content.IE5\9B9RS2HH\fuer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4704" y="4915320"/>
            <a:ext cx="1834403" cy="18344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06880" y="221011"/>
            <a:ext cx="8549640" cy="1325563"/>
          </a:xfr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Termination</a:t>
            </a:r>
          </a:p>
        </p:txBody>
      </p:sp>
      <p:sp>
        <p:nvSpPr>
          <p:cNvPr id="4" name="Content Placeholder 2"/>
          <p:cNvSpPr txBox="1">
            <a:spLocks/>
          </p:cNvSpPr>
          <p:nvPr/>
        </p:nvSpPr>
        <p:spPr>
          <a:xfrm>
            <a:off x="958216" y="2328702"/>
            <a:ext cx="9824085" cy="705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Book Antiqua" panose="02040602050305030304" pitchFamily="18" charset="0"/>
              </a:rPr>
              <a:t> </a:t>
            </a:r>
            <a:r>
              <a:rPr lang="en-US" dirty="0" smtClean="0">
                <a:latin typeface="Book Antiqua" panose="02040602050305030304" pitchFamily="18" charset="0"/>
              </a:rPr>
              <a:t> Disciplinary action, but most serious type</a:t>
            </a:r>
            <a:endParaRPr lang="en-US" dirty="0"/>
          </a:p>
        </p:txBody>
      </p:sp>
      <p:sp>
        <p:nvSpPr>
          <p:cNvPr id="8" name="Content Placeholder 2"/>
          <p:cNvSpPr txBox="1">
            <a:spLocks/>
          </p:cNvSpPr>
          <p:nvPr/>
        </p:nvSpPr>
        <p:spPr>
          <a:xfrm>
            <a:off x="939165" y="3177467"/>
            <a:ext cx="10712768" cy="650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One Court compared it to death penalty in criminal cases</a:t>
            </a:r>
            <a:endParaRPr lang="en-US" dirty="0"/>
          </a:p>
        </p:txBody>
      </p:sp>
      <p:sp>
        <p:nvSpPr>
          <p:cNvPr id="10" name="Content Placeholder 2"/>
          <p:cNvSpPr txBox="1">
            <a:spLocks/>
          </p:cNvSpPr>
          <p:nvPr/>
        </p:nvSpPr>
        <p:spPr>
          <a:xfrm>
            <a:off x="958215" y="4085376"/>
            <a:ext cx="10971848" cy="755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May be reached through progressive discipline in some cases</a:t>
            </a:r>
            <a:endParaRPr lang="en-US" dirty="0"/>
          </a:p>
        </p:txBody>
      </p:sp>
      <p:sp>
        <p:nvSpPr>
          <p:cNvPr id="11" name="Content Placeholder 2"/>
          <p:cNvSpPr txBox="1">
            <a:spLocks/>
          </p:cNvSpPr>
          <p:nvPr/>
        </p:nvSpPr>
        <p:spPr>
          <a:xfrm>
            <a:off x="939170" y="4984587"/>
            <a:ext cx="10085071" cy="7958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Some infractions are so serious that they are cause for automatic termination</a:t>
            </a:r>
            <a:endParaRPr lang="en-US" dirty="0"/>
          </a:p>
        </p:txBody>
      </p:sp>
    </p:spTree>
    <p:extLst>
      <p:ext uri="{BB962C8B-B14F-4D97-AF65-F5344CB8AC3E}">
        <p14:creationId xmlns:p14="http://schemas.microsoft.com/office/powerpoint/2010/main" val="4452780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221011"/>
            <a:ext cx="854964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Some Causes for Automatic Termination</a:t>
            </a:r>
          </a:p>
        </p:txBody>
      </p:sp>
      <p:sp>
        <p:nvSpPr>
          <p:cNvPr id="4" name="Content Placeholder 2"/>
          <p:cNvSpPr txBox="1">
            <a:spLocks/>
          </p:cNvSpPr>
          <p:nvPr/>
        </p:nvSpPr>
        <p:spPr>
          <a:xfrm>
            <a:off x="958216" y="1771123"/>
            <a:ext cx="9824085" cy="1374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Book Antiqua" panose="02040602050305030304" pitchFamily="18" charset="0"/>
              </a:rPr>
              <a:t> </a:t>
            </a:r>
            <a:r>
              <a:rPr lang="en-US" dirty="0" smtClean="0">
                <a:latin typeface="Book Antiqua" panose="02040602050305030304" pitchFamily="18" charset="0"/>
              </a:rPr>
              <a:t> Intentional conduct, without justification, that seriously injures someone, causes substantial damage to property, or seriously threatens the safety of the workplace</a:t>
            </a:r>
            <a:endParaRPr lang="en-US" dirty="0"/>
          </a:p>
        </p:txBody>
      </p:sp>
      <p:sp>
        <p:nvSpPr>
          <p:cNvPr id="10" name="Content Placeholder 2"/>
          <p:cNvSpPr txBox="1">
            <a:spLocks/>
          </p:cNvSpPr>
          <p:nvPr/>
        </p:nvSpPr>
        <p:spPr>
          <a:xfrm>
            <a:off x="939165" y="3228119"/>
            <a:ext cx="10971848" cy="668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Theft of State property valued greater than $300</a:t>
            </a:r>
            <a:endParaRPr lang="en-US" dirty="0"/>
          </a:p>
        </p:txBody>
      </p:sp>
      <p:sp>
        <p:nvSpPr>
          <p:cNvPr id="11" name="Content Placeholder 2"/>
          <p:cNvSpPr txBox="1">
            <a:spLocks/>
          </p:cNvSpPr>
          <p:nvPr/>
        </p:nvSpPr>
        <p:spPr>
          <a:xfrm>
            <a:off x="958218" y="4787499"/>
            <a:ext cx="10085071" cy="598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Conviction of a felony</a:t>
            </a:r>
            <a:endParaRPr lang="en-US" dirty="0"/>
          </a:p>
        </p:txBody>
      </p:sp>
      <p:sp>
        <p:nvSpPr>
          <p:cNvPr id="3" name="Rectangle 2"/>
          <p:cNvSpPr/>
          <p:nvPr/>
        </p:nvSpPr>
        <p:spPr>
          <a:xfrm>
            <a:off x="939165" y="3979081"/>
            <a:ext cx="10731819" cy="523220"/>
          </a:xfrm>
          <a:prstGeom prst="rect">
            <a:avLst/>
          </a:prstGeom>
        </p:spPr>
        <p:txBody>
          <a:bodyPr wrap="square">
            <a:spAutoFit/>
          </a:bodyPr>
          <a:lstStyle/>
          <a:p>
            <a:pPr marL="457200" indent="-457200">
              <a:buFont typeface="Wingdings" panose="05000000000000000000" pitchFamily="2" charset="2"/>
              <a:buChar char="Ø"/>
            </a:pPr>
            <a:r>
              <a:rPr lang="en-US" sz="2800" dirty="0" smtClean="0">
                <a:latin typeface="Book Antiqua" panose="02040602050305030304" pitchFamily="18" charset="0"/>
              </a:rPr>
              <a:t>Illegal drugs on job</a:t>
            </a:r>
            <a:endParaRPr lang="en-US" sz="2800" b="0" i="0" u="none" strike="noStrike" baseline="0" dirty="0" smtClean="0">
              <a:latin typeface="Book Antiqua" panose="02040602050305030304" pitchFamily="18" charset="0"/>
            </a:endParaRPr>
          </a:p>
        </p:txBody>
      </p:sp>
      <p:sp>
        <p:nvSpPr>
          <p:cNvPr id="12" name="Content Placeholder 2"/>
          <p:cNvSpPr txBox="1">
            <a:spLocks/>
          </p:cNvSpPr>
          <p:nvPr/>
        </p:nvSpPr>
        <p:spPr>
          <a:xfrm>
            <a:off x="939170" y="5545330"/>
            <a:ext cx="10085071" cy="1312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Wantonly careless conduct or unwarranted excessive force in treatment or care of person in care or custody of State</a:t>
            </a:r>
            <a:endParaRPr lang="en-US" dirty="0"/>
          </a:p>
        </p:txBody>
      </p:sp>
    </p:spTree>
    <p:extLst>
      <p:ext uri="{BB962C8B-B14F-4D97-AF65-F5344CB8AC3E}">
        <p14:creationId xmlns:p14="http://schemas.microsoft.com/office/powerpoint/2010/main" val="4013700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8015" y="232373"/>
            <a:ext cx="6294120" cy="105534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40" tIns="45720" rIns="91440" bIns="45720" rtlCol="0" anchor="ctr">
            <a:normAutofit/>
          </a:bodyPr>
          <a:lstStyle/>
          <a:p>
            <a:pPr algn="ctr"/>
            <a:r>
              <a:rPr lang="en-US" dirty="0">
                <a:latin typeface="Rockwell Extra Bold" panose="02060903040505020403" pitchFamily="18" charset="0"/>
              </a:rPr>
              <a:t>Termination</a:t>
            </a:r>
          </a:p>
        </p:txBody>
      </p:sp>
      <p:sp>
        <p:nvSpPr>
          <p:cNvPr id="4" name="Content Placeholder 2"/>
          <p:cNvSpPr txBox="1">
            <a:spLocks/>
          </p:cNvSpPr>
          <p:nvPr/>
        </p:nvSpPr>
        <p:spPr>
          <a:xfrm>
            <a:off x="958216" y="1771131"/>
            <a:ext cx="9824085" cy="1010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Book Antiqua" panose="02040602050305030304" pitchFamily="18" charset="0"/>
              </a:rPr>
              <a:t> </a:t>
            </a:r>
            <a:r>
              <a:rPr lang="en-US" dirty="0" smtClean="0">
                <a:latin typeface="Book Antiqua" panose="02040602050305030304" pitchFamily="18" charset="0"/>
              </a:rPr>
              <a:t> Requires prior approval of The Adjutant General who is the Head of the Principal Unit </a:t>
            </a:r>
            <a:endParaRPr lang="en-US" dirty="0"/>
          </a:p>
        </p:txBody>
      </p:sp>
      <p:sp>
        <p:nvSpPr>
          <p:cNvPr id="10" name="Content Placeholder 2"/>
          <p:cNvSpPr txBox="1">
            <a:spLocks/>
          </p:cNvSpPr>
          <p:nvPr/>
        </p:nvSpPr>
        <p:spPr>
          <a:xfrm>
            <a:off x="939165" y="2968419"/>
            <a:ext cx="10971848" cy="66879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May be “with prejudice”</a:t>
            </a:r>
            <a:endParaRPr lang="en-US" dirty="0"/>
          </a:p>
        </p:txBody>
      </p:sp>
      <p:sp>
        <p:nvSpPr>
          <p:cNvPr id="3" name="Rectangle 2"/>
          <p:cNvSpPr/>
          <p:nvPr/>
        </p:nvSpPr>
        <p:spPr>
          <a:xfrm>
            <a:off x="939165" y="3979081"/>
            <a:ext cx="10731819" cy="523220"/>
          </a:xfrm>
          <a:prstGeom prst="rect">
            <a:avLst/>
          </a:prstGeom>
        </p:spPr>
        <p:txBody>
          <a:bodyPr wrap="square">
            <a:spAutoFit/>
          </a:bodyPr>
          <a:lstStyle/>
          <a:p>
            <a:pPr marL="457200" indent="-457200">
              <a:buFont typeface="Wingdings" panose="05000000000000000000" pitchFamily="2" charset="2"/>
              <a:buChar char="Ø"/>
            </a:pPr>
            <a:r>
              <a:rPr lang="en-US" sz="2800" dirty="0" smtClean="0">
                <a:latin typeface="Book Antiqua" panose="02040602050305030304" pitchFamily="18" charset="0"/>
              </a:rPr>
              <a:t>Illegal drugs on job</a:t>
            </a:r>
            <a:endParaRPr lang="en-US" sz="2800" b="0" i="0" u="none" strike="noStrike" baseline="0" dirty="0" smtClean="0">
              <a:latin typeface="Book Antiqua" panose="02040602050305030304" pitchFamily="18" charset="0"/>
            </a:endParaRPr>
          </a:p>
        </p:txBody>
      </p:sp>
      <p:sp>
        <p:nvSpPr>
          <p:cNvPr id="12" name="Content Placeholder 2"/>
          <p:cNvSpPr txBox="1">
            <a:spLocks/>
          </p:cNvSpPr>
          <p:nvPr/>
        </p:nvSpPr>
        <p:spPr>
          <a:xfrm>
            <a:off x="958218" y="4844179"/>
            <a:ext cx="10085071" cy="794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Additional factors must be taken into account</a:t>
            </a:r>
            <a:endParaRPr lang="en-US" dirty="0"/>
          </a:p>
        </p:txBody>
      </p:sp>
    </p:spTree>
    <p:extLst>
      <p:ext uri="{BB962C8B-B14F-4D97-AF65-F5344CB8AC3E}">
        <p14:creationId xmlns:p14="http://schemas.microsoft.com/office/powerpoint/2010/main" val="8486183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178"/>
        <p:cNvGrpSpPr/>
        <p:nvPr/>
      </p:nvGrpSpPr>
      <p:grpSpPr>
        <a:xfrm>
          <a:off x="0" y="0"/>
          <a:ext cx="0" cy="0"/>
          <a:chOff x="0" y="0"/>
          <a:chExt cx="0" cy="0"/>
        </a:xfrm>
      </p:grpSpPr>
      <p:pic>
        <p:nvPicPr>
          <p:cNvPr id="179" name="Shape 179" descr="Stairs, Rise, Stair Step, ..."/>
          <p:cNvPicPr preferRelativeResize="0"/>
          <p:nvPr/>
        </p:nvPicPr>
        <p:blipFill rotWithShape="1">
          <a:blip r:embed="rId3">
            <a:alphaModFix/>
          </a:blip>
          <a:srcRect l="5555" r="5555"/>
          <a:stretch/>
        </p:blipFill>
        <p:spPr>
          <a:xfrm>
            <a:off x="0" y="0"/>
            <a:ext cx="6096000" cy="6858000"/>
          </a:xfrm>
          <a:prstGeom prst="rect">
            <a:avLst/>
          </a:prstGeom>
          <a:noFill/>
          <a:ln>
            <a:noFill/>
          </a:ln>
        </p:spPr>
      </p:pic>
      <p:sp>
        <p:nvSpPr>
          <p:cNvPr id="180" name="Shape 180"/>
          <p:cNvSpPr txBox="1">
            <a:spLocks noGrp="1"/>
          </p:cNvSpPr>
          <p:nvPr>
            <p:ph type="title"/>
          </p:nvPr>
        </p:nvSpPr>
        <p:spPr>
          <a:xfrm>
            <a:off x="6470433" y="310867"/>
            <a:ext cx="5355200" cy="1575200"/>
          </a:xfrm>
          <a:prstGeom prst="rect">
            <a:avLst/>
          </a:prstGeom>
          <a:blipFill>
            <a:blip r:embed="rId4">
              <a:extLst>
                <a:ext uri="{BEBA8EAE-BF5A-486C-A8C5-ECC9F3942E4B}">
                  <a14:imgProps xmlns:a14="http://schemas.microsoft.com/office/drawing/2010/main">
                    <a14:imgLayer r:embed="rId5">
                      <a14:imgEffect>
                        <a14:colorTemperature colorTemp="11200"/>
                      </a14:imgEffect>
                    </a14:imgLayer>
                  </a14:imgProps>
                </a:ext>
              </a:extLst>
            </a:blip>
            <a:tile tx="0" ty="0" sx="100000" sy="100000" flip="none" algn="tl"/>
          </a:blipFill>
        </p:spPr>
        <p:txBody>
          <a:bodyPr vert="horz" lIns="91440" tIns="45720" rIns="91440" bIns="45720" rtlCol="0" anchor="ctr">
            <a:normAutofit fontScale="90000"/>
          </a:bodyPr>
          <a:lstStyle/>
          <a:p>
            <a:pPr algn="ctr">
              <a:lnSpc>
                <a:spcPct val="90000"/>
              </a:lnSpc>
              <a:spcBef>
                <a:spcPct val="0"/>
              </a:spcBef>
            </a:pPr>
            <a:r>
              <a:rPr lang="en" sz="4400">
                <a:solidFill>
                  <a:schemeClr val="tx1"/>
                </a:solidFill>
                <a:latin typeface="Rockwell Extra Bold" panose="02060903040505020403" pitchFamily="18" charset="0"/>
              </a:rPr>
              <a:t>A step by step guide to Injured Workers</a:t>
            </a:r>
          </a:p>
        </p:txBody>
      </p:sp>
      <p:sp>
        <p:nvSpPr>
          <p:cNvPr id="181" name="Shape 181"/>
          <p:cNvSpPr txBox="1">
            <a:spLocks noGrp="1"/>
          </p:cNvSpPr>
          <p:nvPr>
            <p:ph type="body" idx="1"/>
          </p:nvPr>
        </p:nvSpPr>
        <p:spPr>
          <a:xfrm>
            <a:off x="6470533" y="2230301"/>
            <a:ext cx="5355200" cy="3987200"/>
          </a:xfrm>
          <a:prstGeom prst="rect">
            <a:avLst/>
          </a:prstGeom>
        </p:spPr>
        <p:txBody>
          <a:bodyPr vert="horz" lIns="121900" tIns="121900" rIns="121900" bIns="121900" rtlCol="0" anchor="t" anchorCtr="0">
            <a:noAutofit/>
          </a:bodyPr>
          <a:lstStyle/>
          <a:p>
            <a:pPr>
              <a:buNone/>
            </a:pPr>
            <a:r>
              <a:rPr lang="en"/>
              <a:t>Supervisor/Managers </a:t>
            </a:r>
          </a:p>
        </p:txBody>
      </p:sp>
      <p:sp>
        <p:nvSpPr>
          <p:cNvPr id="2" name="Rectangle 1"/>
          <p:cNvSpPr/>
          <p:nvPr/>
        </p:nvSpPr>
        <p:spPr>
          <a:xfrm>
            <a:off x="5977218"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3118696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632633" y="645700"/>
            <a:ext cx="4217600" cy="5487200"/>
          </a:xfrm>
          <a:prstGeom prst="rect">
            <a:avLst/>
          </a:prstGeo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txBody>
          <a:bodyPr vert="horz" lIns="91440" tIns="45720" rIns="91440" bIns="45720" rtlCol="0" anchor="ctr" anchorCtr="0">
            <a:normAutofit/>
          </a:bodyPr>
          <a:lstStyle/>
          <a:p>
            <a:pPr algn="ctr">
              <a:lnSpc>
                <a:spcPct val="90000"/>
              </a:lnSpc>
              <a:spcBef>
                <a:spcPct val="0"/>
              </a:spcBef>
            </a:pPr>
            <a:r>
              <a:rPr lang="en" sz="4400" dirty="0">
                <a:solidFill>
                  <a:schemeClr val="tx1"/>
                </a:solidFill>
                <a:latin typeface="Rockwell Extra Bold" panose="02060903040505020403" pitchFamily="18" charset="0"/>
              </a:rPr>
              <a:t>Provide Immediate Medical Attention</a:t>
            </a:r>
          </a:p>
          <a:p>
            <a:pPr algn="ctr">
              <a:lnSpc>
                <a:spcPct val="90000"/>
              </a:lnSpc>
              <a:spcBef>
                <a:spcPct val="0"/>
              </a:spcBef>
            </a:pPr>
            <a:endParaRPr sz="4400" dirty="0">
              <a:solidFill>
                <a:schemeClr val="tx1"/>
              </a:solidFill>
              <a:latin typeface="Rockwell Extra Bold" panose="02060903040505020403" pitchFamily="18" charset="0"/>
              <a:sym typeface="Roboto"/>
            </a:endParaRPr>
          </a:p>
          <a:p>
            <a:pPr algn="ctr">
              <a:lnSpc>
                <a:spcPct val="90000"/>
              </a:lnSpc>
              <a:spcBef>
                <a:spcPct val="0"/>
              </a:spcBef>
            </a:pPr>
            <a:endParaRPr sz="4400" dirty="0">
              <a:solidFill>
                <a:schemeClr val="tx1"/>
              </a:solidFill>
              <a:latin typeface="Rockwell Extra Bold" panose="02060903040505020403" pitchFamily="18" charset="0"/>
              <a:sym typeface="Roboto"/>
            </a:endParaRPr>
          </a:p>
          <a:p>
            <a:pPr algn="ctr">
              <a:lnSpc>
                <a:spcPct val="90000"/>
              </a:lnSpc>
              <a:spcBef>
                <a:spcPct val="0"/>
              </a:spcBef>
            </a:pPr>
            <a:endParaRPr sz="4400" dirty="0">
              <a:solidFill>
                <a:schemeClr val="tx1"/>
              </a:solidFill>
              <a:latin typeface="Rockwell Extra Bold" panose="02060903040505020403" pitchFamily="18" charset="0"/>
              <a:sym typeface="Roboto"/>
            </a:endParaRPr>
          </a:p>
        </p:txBody>
      </p:sp>
      <p:sp>
        <p:nvSpPr>
          <p:cNvPr id="187" name="Shape 187"/>
          <p:cNvSpPr txBox="1">
            <a:spLocks noGrp="1"/>
          </p:cNvSpPr>
          <p:nvPr>
            <p:ph type="body" idx="1"/>
          </p:nvPr>
        </p:nvSpPr>
        <p:spPr>
          <a:xfrm>
            <a:off x="4495801" y="2514600"/>
            <a:ext cx="7505699" cy="4114800"/>
          </a:xfrm>
          <a:prstGeom prst="rect">
            <a:avLst/>
          </a:prstGeom>
        </p:spPr>
        <p:txBody>
          <a:bodyPr lIns="121897" tIns="121897" rIns="121897" bIns="121897" anchor="t" anchorCtr="0">
            <a:noAutofit/>
          </a:bodyPr>
          <a:lstStyle/>
          <a:p>
            <a:pPr marL="609585" indent="-406390">
              <a:buClr>
                <a:srgbClr val="666666"/>
              </a:buClr>
              <a:buChar char="➢"/>
            </a:pPr>
            <a:r>
              <a:rPr lang="en" sz="2000" b="1" dirty="0">
                <a:solidFill>
                  <a:schemeClr val="tx1"/>
                </a:solidFill>
                <a:latin typeface="Arial" panose="020B0604020202020204" pitchFamily="34" charset="0"/>
                <a:cs typeface="Arial" panose="020B0604020202020204" pitchFamily="34" charset="0"/>
              </a:rPr>
              <a:t>Assess the employee’s injury</a:t>
            </a:r>
          </a:p>
          <a:p>
            <a:pPr marL="1219170" lvl="1" indent="-406390">
              <a:buClr>
                <a:srgbClr val="666666"/>
              </a:buClr>
              <a:buSzPct val="100000"/>
              <a:buChar char="○"/>
            </a:pPr>
            <a:r>
              <a:rPr lang="en" sz="2000" b="1" dirty="0">
                <a:solidFill>
                  <a:schemeClr val="tx1"/>
                </a:solidFill>
                <a:latin typeface="Arial" panose="020B0604020202020204" pitchFamily="34" charset="0"/>
                <a:cs typeface="Arial" panose="020B0604020202020204" pitchFamily="34" charset="0"/>
              </a:rPr>
              <a:t>Life threatening or emergency situations</a:t>
            </a:r>
          </a:p>
          <a:p>
            <a:pPr marL="1828754" lvl="2" indent="-406390">
              <a:buClr>
                <a:srgbClr val="666666"/>
              </a:buClr>
              <a:buSzPct val="100000"/>
              <a:buChar char="■"/>
            </a:pPr>
            <a:r>
              <a:rPr lang="en" sz="2000" b="1" dirty="0">
                <a:solidFill>
                  <a:schemeClr val="tx1"/>
                </a:solidFill>
                <a:latin typeface="Arial" panose="020B0604020202020204" pitchFamily="34" charset="0"/>
                <a:cs typeface="Arial" panose="020B0604020202020204" pitchFamily="34" charset="0"/>
              </a:rPr>
              <a:t>Call 911</a:t>
            </a:r>
          </a:p>
          <a:p>
            <a:pPr marL="1219170" lvl="1" indent="-406390">
              <a:buClr>
                <a:srgbClr val="666666"/>
              </a:buClr>
              <a:buSzPct val="100000"/>
              <a:buChar char="○"/>
            </a:pPr>
            <a:r>
              <a:rPr lang="en" sz="2000" b="1" dirty="0">
                <a:solidFill>
                  <a:schemeClr val="tx1"/>
                </a:solidFill>
                <a:latin typeface="Arial" panose="020B0604020202020204" pitchFamily="34" charset="0"/>
                <a:cs typeface="Arial" panose="020B0604020202020204" pitchFamily="34" charset="0"/>
              </a:rPr>
              <a:t>Less severe injuries </a:t>
            </a:r>
          </a:p>
          <a:p>
            <a:pPr marL="1828754" lvl="2" indent="-406390">
              <a:buClr>
                <a:srgbClr val="666666"/>
              </a:buClr>
              <a:buSzPct val="100000"/>
              <a:buChar char="■"/>
            </a:pPr>
            <a:r>
              <a:rPr lang="en" sz="2000" b="1" dirty="0">
                <a:solidFill>
                  <a:schemeClr val="tx1"/>
                </a:solidFill>
                <a:latin typeface="Arial" panose="020B0604020202020204" pitchFamily="34" charset="0"/>
                <a:cs typeface="Arial" panose="020B0604020202020204" pitchFamily="34" charset="0"/>
              </a:rPr>
              <a:t>Provide first aid (bandages, eye wash, gauze, ice pack, cold compress etc. )</a:t>
            </a:r>
          </a:p>
          <a:p>
            <a:pPr marL="1828754" lvl="2" indent="-406390">
              <a:buClr>
                <a:srgbClr val="666666"/>
              </a:buClr>
              <a:buSzPct val="100000"/>
              <a:buChar char="■"/>
            </a:pPr>
            <a:r>
              <a:rPr lang="en" sz="2000" b="1" dirty="0">
                <a:solidFill>
                  <a:schemeClr val="tx1"/>
                </a:solidFill>
                <a:latin typeface="Arial" panose="020B0604020202020204" pitchFamily="34" charset="0"/>
                <a:cs typeface="Arial" panose="020B0604020202020204" pitchFamily="34" charset="0"/>
              </a:rPr>
              <a:t>Complete the Accident Investigation Forms</a:t>
            </a:r>
          </a:p>
          <a:p>
            <a:pPr>
              <a:buNone/>
            </a:pPr>
            <a:endParaRPr dirty="0">
              <a:solidFill>
                <a:srgbClr val="434343"/>
              </a:solidFill>
              <a:latin typeface="Roboto"/>
              <a:ea typeface="Roboto"/>
              <a:cs typeface="Roboto"/>
              <a:sym typeface="Roboto"/>
            </a:endParaRPr>
          </a:p>
        </p:txBody>
      </p:sp>
      <p:pic>
        <p:nvPicPr>
          <p:cNvPr id="188" name="Shape 188" descr="Slipping, Rearward, Warning ..."/>
          <p:cNvPicPr preferRelativeResize="0"/>
          <p:nvPr/>
        </p:nvPicPr>
        <p:blipFill>
          <a:blip r:embed="rId5">
            <a:alphaModFix/>
          </a:blip>
          <a:stretch>
            <a:fillRect/>
          </a:stretch>
        </p:blipFill>
        <p:spPr>
          <a:xfrm>
            <a:off x="632636" y="2711275"/>
            <a:ext cx="3577765" cy="3577765"/>
          </a:xfrm>
          <a:prstGeom prst="rect">
            <a:avLst/>
          </a:prstGeom>
          <a:noFill/>
          <a:ln>
            <a:noFill/>
          </a:ln>
        </p:spPr>
      </p:pic>
    </p:spTree>
    <p:extLst>
      <p:ext uri="{BB962C8B-B14F-4D97-AF65-F5344CB8AC3E}">
        <p14:creationId xmlns:p14="http://schemas.microsoft.com/office/powerpoint/2010/main" val="3546599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02771" y="600166"/>
            <a:ext cx="4876800" cy="5963919"/>
          </a:xfrm>
          <a:prstGeom prst="rect">
            <a:avLst/>
          </a:prstGeo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txBody>
          <a:bodyPr vert="horz" lIns="91440" tIns="45720" rIns="91440" bIns="45720" rtlCol="0" anchor="t" anchorCtr="0">
            <a:normAutofit/>
          </a:bodyPr>
          <a:lstStyle/>
          <a:p>
            <a:pPr algn="ctr">
              <a:lnSpc>
                <a:spcPct val="90000"/>
              </a:lnSpc>
              <a:spcBef>
                <a:spcPct val="0"/>
              </a:spcBef>
            </a:pPr>
            <a:r>
              <a:rPr lang="en" sz="4400" dirty="0">
                <a:solidFill>
                  <a:schemeClr val="tx1"/>
                </a:solidFill>
                <a:latin typeface="Rockwell Extra Bold" panose="02060903040505020403" pitchFamily="18" charset="0"/>
              </a:rPr>
              <a:t>Accident Investigation Forms</a:t>
            </a:r>
          </a:p>
          <a:p>
            <a:pPr algn="ctr">
              <a:lnSpc>
                <a:spcPct val="90000"/>
              </a:lnSpc>
              <a:spcBef>
                <a:spcPct val="0"/>
              </a:spcBef>
            </a:pPr>
            <a:endParaRPr sz="4400" dirty="0">
              <a:solidFill>
                <a:schemeClr val="tx1"/>
              </a:solidFill>
              <a:latin typeface="Rockwell Extra Bold" panose="02060903040505020403" pitchFamily="18" charset="0"/>
            </a:endParaRPr>
          </a:p>
          <a:p>
            <a:pPr algn="ctr">
              <a:lnSpc>
                <a:spcPct val="90000"/>
              </a:lnSpc>
              <a:spcBef>
                <a:spcPct val="0"/>
              </a:spcBef>
            </a:pPr>
            <a:endParaRPr sz="4400" dirty="0">
              <a:solidFill>
                <a:schemeClr val="tx1"/>
              </a:solidFill>
              <a:latin typeface="Rockwell Extra Bold" panose="02060903040505020403" pitchFamily="18" charset="0"/>
              <a:sym typeface="Roboto"/>
            </a:endParaRPr>
          </a:p>
          <a:p>
            <a:pPr algn="ctr">
              <a:lnSpc>
                <a:spcPct val="90000"/>
              </a:lnSpc>
              <a:spcBef>
                <a:spcPct val="0"/>
              </a:spcBef>
            </a:pPr>
            <a:endParaRPr sz="4400" dirty="0">
              <a:solidFill>
                <a:schemeClr val="tx1"/>
              </a:solidFill>
              <a:latin typeface="Rockwell Extra Bold" panose="02060903040505020403" pitchFamily="18" charset="0"/>
            </a:endParaRPr>
          </a:p>
        </p:txBody>
      </p:sp>
      <p:sp>
        <p:nvSpPr>
          <p:cNvPr id="194" name="Shape 194"/>
          <p:cNvSpPr txBox="1">
            <a:spLocks noGrp="1"/>
          </p:cNvSpPr>
          <p:nvPr>
            <p:ph type="body" idx="1"/>
          </p:nvPr>
        </p:nvSpPr>
        <p:spPr>
          <a:xfrm>
            <a:off x="5105033" y="2495557"/>
            <a:ext cx="6484000" cy="4362451"/>
          </a:xfrm>
          <a:prstGeom prst="rect">
            <a:avLst/>
          </a:prstGeom>
        </p:spPr>
        <p:txBody>
          <a:bodyPr vert="horz" lIns="121900" tIns="121900" rIns="121900" bIns="121900" rtlCol="0" anchor="t" anchorCtr="0">
            <a:noAutofit/>
          </a:bodyPr>
          <a:lstStyle/>
          <a:p>
            <a:pPr marL="609585" indent="-440256">
              <a:lnSpc>
                <a:spcPct val="100000"/>
              </a:lnSpc>
              <a:spcAft>
                <a:spcPts val="0"/>
              </a:spcAft>
              <a:buClr>
                <a:srgbClr val="666666"/>
              </a:buClr>
              <a:buChar char="➢"/>
            </a:pPr>
            <a:r>
              <a:rPr lang="en" sz="2133" b="1" dirty="0">
                <a:solidFill>
                  <a:schemeClr val="tx1"/>
                </a:solidFill>
                <a:latin typeface="Arial" panose="020B0604020202020204" pitchFamily="34" charset="0"/>
                <a:cs typeface="Arial" panose="020B0604020202020204" pitchFamily="34" charset="0"/>
              </a:rPr>
              <a:t>The Accident Investigation Forms are a 3 page document</a:t>
            </a:r>
          </a:p>
          <a:p>
            <a:pPr marL="1219170" lvl="1" indent="-440256">
              <a:lnSpc>
                <a:spcPct val="100000"/>
              </a:lnSpc>
              <a:spcAft>
                <a:spcPts val="0"/>
              </a:spcAft>
              <a:buClr>
                <a:srgbClr val="666666"/>
              </a:buClr>
              <a:buSzPct val="100000"/>
              <a:buChar char="○"/>
            </a:pPr>
            <a:r>
              <a:rPr lang="en" sz="2133" b="1" dirty="0">
                <a:solidFill>
                  <a:schemeClr val="tx1"/>
                </a:solidFill>
                <a:latin typeface="Arial" panose="020B0604020202020204" pitchFamily="34" charset="0"/>
                <a:cs typeface="Arial" panose="020B0604020202020204" pitchFamily="34" charset="0"/>
              </a:rPr>
              <a:t>Employee’s Report of Injury</a:t>
            </a:r>
          </a:p>
          <a:p>
            <a:pPr marL="1219170" lvl="1" indent="-440256">
              <a:lnSpc>
                <a:spcPct val="100000"/>
              </a:lnSpc>
              <a:spcAft>
                <a:spcPts val="0"/>
              </a:spcAft>
              <a:buClr>
                <a:srgbClr val="666666"/>
              </a:buClr>
              <a:buSzPct val="100000"/>
              <a:buChar char="○"/>
            </a:pPr>
            <a:r>
              <a:rPr lang="en" sz="2133" b="1" dirty="0">
                <a:solidFill>
                  <a:schemeClr val="tx1"/>
                </a:solidFill>
                <a:latin typeface="Arial" panose="020B0604020202020204" pitchFamily="34" charset="0"/>
                <a:cs typeface="Arial" panose="020B0604020202020204" pitchFamily="34" charset="0"/>
              </a:rPr>
              <a:t>Accident Witness Statement</a:t>
            </a:r>
          </a:p>
          <a:p>
            <a:pPr marL="1219170" lvl="1" indent="-440256">
              <a:lnSpc>
                <a:spcPct val="100000"/>
              </a:lnSpc>
              <a:spcAft>
                <a:spcPts val="0"/>
              </a:spcAft>
              <a:buClr>
                <a:srgbClr val="666666"/>
              </a:buClr>
              <a:buSzPct val="100000"/>
              <a:buChar char="○"/>
            </a:pPr>
            <a:r>
              <a:rPr lang="en" sz="2133" b="1" dirty="0">
                <a:solidFill>
                  <a:schemeClr val="tx1"/>
                </a:solidFill>
                <a:latin typeface="Arial" panose="020B0604020202020204" pitchFamily="34" charset="0"/>
                <a:cs typeface="Arial" panose="020B0604020202020204" pitchFamily="34" charset="0"/>
              </a:rPr>
              <a:t>Supervisor’s Accident Investigation Form</a:t>
            </a:r>
          </a:p>
          <a:p>
            <a:pPr marL="609585" indent="-440256">
              <a:lnSpc>
                <a:spcPct val="100000"/>
              </a:lnSpc>
              <a:spcAft>
                <a:spcPts val="0"/>
              </a:spcAft>
              <a:buClr>
                <a:srgbClr val="666666"/>
              </a:buClr>
              <a:buChar char="➢"/>
            </a:pPr>
            <a:r>
              <a:rPr lang="en" sz="2133" b="1" dirty="0">
                <a:solidFill>
                  <a:schemeClr val="tx1"/>
                </a:solidFill>
                <a:latin typeface="Arial" panose="020B0604020202020204" pitchFamily="34" charset="0"/>
                <a:cs typeface="Arial" panose="020B0604020202020204" pitchFamily="34" charset="0"/>
              </a:rPr>
              <a:t>Provide the employee with the Employee’s Report of Injury and the Accident Witness Statement</a:t>
            </a:r>
          </a:p>
          <a:p>
            <a:pPr marL="609585" indent="-440256">
              <a:lnSpc>
                <a:spcPct val="100000"/>
              </a:lnSpc>
              <a:spcAft>
                <a:spcPts val="0"/>
              </a:spcAft>
              <a:buClr>
                <a:srgbClr val="666666"/>
              </a:buClr>
              <a:buChar char="➢"/>
            </a:pPr>
            <a:r>
              <a:rPr lang="en" sz="2133" b="1" dirty="0">
                <a:solidFill>
                  <a:schemeClr val="tx1"/>
                </a:solidFill>
                <a:latin typeface="Arial" panose="020B0604020202020204" pitchFamily="34" charset="0"/>
                <a:cs typeface="Arial" panose="020B0604020202020204" pitchFamily="34" charset="0"/>
              </a:rPr>
              <a:t>Ensure that all forms are returned</a:t>
            </a:r>
          </a:p>
          <a:p>
            <a:pPr marL="1219170" lvl="1" indent="-440256">
              <a:lnSpc>
                <a:spcPct val="100000"/>
              </a:lnSpc>
              <a:spcAft>
                <a:spcPts val="0"/>
              </a:spcAft>
              <a:buClr>
                <a:srgbClr val="666666"/>
              </a:buClr>
              <a:buSzPct val="100000"/>
              <a:buChar char="○"/>
            </a:pPr>
            <a:r>
              <a:rPr lang="en" sz="2133" b="1" dirty="0">
                <a:solidFill>
                  <a:schemeClr val="tx1"/>
                </a:solidFill>
                <a:latin typeface="Arial" panose="020B0604020202020204" pitchFamily="34" charset="0"/>
                <a:cs typeface="Arial" panose="020B0604020202020204" pitchFamily="34" charset="0"/>
              </a:rPr>
              <a:t> Supervisor keeps a copy</a:t>
            </a:r>
          </a:p>
          <a:p>
            <a:pPr marL="1219170" lvl="1" indent="-440256">
              <a:lnSpc>
                <a:spcPct val="100000"/>
              </a:lnSpc>
              <a:spcAft>
                <a:spcPts val="0"/>
              </a:spcAft>
              <a:buClr>
                <a:srgbClr val="666666"/>
              </a:buClr>
              <a:buSzPct val="100000"/>
              <a:buChar char="○"/>
            </a:pPr>
            <a:r>
              <a:rPr lang="en" sz="2133" b="1" dirty="0">
                <a:solidFill>
                  <a:schemeClr val="tx1"/>
                </a:solidFill>
                <a:latin typeface="Arial" panose="020B0604020202020204" pitchFamily="34" charset="0"/>
                <a:cs typeface="Arial" panose="020B0604020202020204" pitchFamily="34" charset="0"/>
              </a:rPr>
              <a:t> Employee takes a copy to Concentra </a:t>
            </a:r>
          </a:p>
          <a:p>
            <a:pPr marL="1219170" lvl="1" indent="-440256">
              <a:lnSpc>
                <a:spcPct val="100000"/>
              </a:lnSpc>
              <a:spcAft>
                <a:spcPts val="0"/>
              </a:spcAft>
              <a:buClr>
                <a:srgbClr val="666666"/>
              </a:buClr>
              <a:buSzPct val="100000"/>
              <a:buChar char="○"/>
            </a:pPr>
            <a:r>
              <a:rPr lang="en" sz="2133" b="1" dirty="0">
                <a:solidFill>
                  <a:schemeClr val="tx1"/>
                </a:solidFill>
                <a:latin typeface="Arial" panose="020B0604020202020204" pitchFamily="34" charset="0"/>
                <a:cs typeface="Arial" panose="020B0604020202020204" pitchFamily="34" charset="0"/>
              </a:rPr>
              <a:t> Original is forwarded to HR  </a:t>
            </a:r>
          </a:p>
          <a:p>
            <a:pPr>
              <a:buNone/>
            </a:pPr>
            <a:endParaRPr sz="1867" dirty="0">
              <a:latin typeface="Roboto"/>
              <a:ea typeface="Roboto"/>
              <a:cs typeface="Roboto"/>
              <a:sym typeface="Roboto"/>
            </a:endParaRPr>
          </a:p>
        </p:txBody>
      </p:sp>
      <p:pic>
        <p:nvPicPr>
          <p:cNvPr id="195" name="Shape 195" descr="Documents, Paper, Files"/>
          <p:cNvPicPr preferRelativeResize="0"/>
          <p:nvPr/>
        </p:nvPicPr>
        <p:blipFill>
          <a:blip r:embed="rId5">
            <a:alphaModFix/>
          </a:blip>
          <a:stretch>
            <a:fillRect/>
          </a:stretch>
        </p:blipFill>
        <p:spPr>
          <a:xfrm>
            <a:off x="831435" y="2689596"/>
            <a:ext cx="3720300" cy="3679432"/>
          </a:xfrm>
          <a:prstGeom prst="rect">
            <a:avLst/>
          </a:prstGeom>
          <a:noFill/>
          <a:ln>
            <a:noFill/>
          </a:ln>
        </p:spPr>
      </p:pic>
    </p:spTree>
    <p:extLst>
      <p:ext uri="{BB962C8B-B14F-4D97-AF65-F5344CB8AC3E}">
        <p14:creationId xmlns:p14="http://schemas.microsoft.com/office/powerpoint/2010/main" val="155542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522367" y="389933"/>
            <a:ext cx="4746000" cy="1831600"/>
          </a:xfrm>
          <a:prstGeom prst="rect">
            <a:avLst/>
          </a:prstGeo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txBody>
          <a:bodyPr lIns="121897" tIns="121897" rIns="121897" bIns="121897" anchor="ctr" anchorCtr="0">
            <a:noAutofit/>
          </a:bodyPr>
          <a:lstStyle/>
          <a:p>
            <a:pPr algn="ctr"/>
            <a:r>
              <a:rPr lang="en" dirty="0">
                <a:solidFill>
                  <a:schemeClr val="tx1"/>
                </a:solidFill>
                <a:latin typeface="Arial Black" panose="020B0A04020102020204" pitchFamily="34" charset="0"/>
              </a:rPr>
              <a:t>Support</a:t>
            </a:r>
          </a:p>
        </p:txBody>
      </p:sp>
      <p:sp>
        <p:nvSpPr>
          <p:cNvPr id="136" name="Shape 136"/>
          <p:cNvSpPr txBox="1">
            <a:spLocks noGrp="1"/>
          </p:cNvSpPr>
          <p:nvPr>
            <p:ph type="body" idx="1"/>
          </p:nvPr>
        </p:nvSpPr>
        <p:spPr>
          <a:xfrm>
            <a:off x="432633" y="2560600"/>
            <a:ext cx="11326400" cy="4297400"/>
          </a:xfrm>
          <a:prstGeom prst="rect">
            <a:avLst/>
          </a:prstGeom>
        </p:spPr>
        <p:txBody>
          <a:bodyPr lIns="121897" tIns="121897" rIns="121897" bIns="121897" anchor="t" anchorCtr="0">
            <a:noAutofit/>
          </a:bodyPr>
          <a:lstStyle/>
          <a:p>
            <a:pPr>
              <a:buNone/>
            </a:pPr>
            <a:r>
              <a:rPr lang="en" sz="1400" b="1" dirty="0">
                <a:solidFill>
                  <a:schemeClr val="tx1"/>
                </a:solidFill>
                <a:latin typeface="Arial" panose="020B0604020202020204" pitchFamily="34" charset="0"/>
                <a:cs typeface="Arial" panose="020B0604020202020204" pitchFamily="34" charset="0"/>
              </a:rPr>
              <a:t>The interview/selection and hiring processes can be overwhelming. Developing a strategy with a Human Resources Officer, prior to starting the process is beneficial to Hiring Managers, as it cuts down on errors.  </a:t>
            </a:r>
          </a:p>
          <a:p>
            <a:pPr marL="609585" indent="-397923"/>
            <a:r>
              <a:rPr lang="en" sz="1400" b="1" dirty="0">
                <a:solidFill>
                  <a:schemeClr val="tx1"/>
                </a:solidFill>
                <a:latin typeface="Arial" panose="020B0604020202020204" pitchFamily="34" charset="0"/>
                <a:cs typeface="Arial" panose="020B0604020202020204" pitchFamily="34" charset="0"/>
              </a:rPr>
              <a:t>Human Resources Officers can provide:</a:t>
            </a:r>
          </a:p>
          <a:p>
            <a:pPr marL="1219170" lvl="1" indent="-389457">
              <a:buSzPct val="100000"/>
            </a:pPr>
            <a:r>
              <a:rPr lang="en" sz="1400" b="1" dirty="0">
                <a:solidFill>
                  <a:schemeClr val="tx1"/>
                </a:solidFill>
                <a:latin typeface="Arial" panose="020B0604020202020204" pitchFamily="34" charset="0"/>
                <a:cs typeface="Arial" panose="020B0604020202020204" pitchFamily="34" charset="0"/>
              </a:rPr>
              <a:t>PIN Freeze Exemption status</a:t>
            </a:r>
          </a:p>
          <a:p>
            <a:pPr marL="1219170" lvl="1" indent="-389457">
              <a:buSzPct val="100000"/>
            </a:pPr>
            <a:r>
              <a:rPr lang="en" sz="1400" b="1" dirty="0">
                <a:solidFill>
                  <a:schemeClr val="tx1"/>
                </a:solidFill>
                <a:latin typeface="Arial" panose="020B0604020202020204" pitchFamily="34" charset="0"/>
                <a:cs typeface="Arial" panose="020B0604020202020204" pitchFamily="34" charset="0"/>
              </a:rPr>
              <a:t>Guidance and direction with regard to interview questions</a:t>
            </a:r>
          </a:p>
          <a:p>
            <a:pPr marL="1219170" lvl="1" indent="-389457">
              <a:buSzPct val="100000"/>
            </a:pPr>
            <a:r>
              <a:rPr lang="en" sz="1400" b="1" dirty="0">
                <a:solidFill>
                  <a:schemeClr val="tx1"/>
                </a:solidFill>
                <a:latin typeface="Arial" panose="020B0604020202020204" pitchFamily="34" charset="0"/>
                <a:cs typeface="Arial" panose="020B0604020202020204" pitchFamily="34" charset="0"/>
              </a:rPr>
              <a:t>A review of the MS22 to ensure that the position is functioning as the Hiring Manager envisions</a:t>
            </a:r>
          </a:p>
          <a:p>
            <a:pPr marL="1219170" lvl="1" indent="-389457">
              <a:buSzPct val="100000"/>
            </a:pPr>
            <a:r>
              <a:rPr lang="en" sz="1400" b="1" dirty="0">
                <a:solidFill>
                  <a:schemeClr val="tx1"/>
                </a:solidFill>
                <a:latin typeface="Arial" panose="020B0604020202020204" pitchFamily="34" charset="0"/>
                <a:cs typeface="Arial" panose="020B0604020202020204" pitchFamily="34" charset="0"/>
              </a:rPr>
              <a:t>Guidance and information regarding salaries</a:t>
            </a:r>
          </a:p>
          <a:p>
            <a:pPr marL="1219170" lvl="1" indent="-389457">
              <a:buSzPct val="100000"/>
            </a:pPr>
            <a:r>
              <a:rPr lang="en" sz="1400" b="1" dirty="0">
                <a:solidFill>
                  <a:schemeClr val="tx1"/>
                </a:solidFill>
                <a:latin typeface="Arial" panose="020B0604020202020204" pitchFamily="34" charset="0"/>
                <a:cs typeface="Arial" panose="020B0604020202020204" pitchFamily="34" charset="0"/>
              </a:rPr>
              <a:t>Position advertisement strategies and resources</a:t>
            </a:r>
          </a:p>
          <a:p>
            <a:pPr marL="1219170" lvl="1" indent="-389457">
              <a:buSzPct val="100000"/>
            </a:pPr>
            <a:r>
              <a:rPr lang="en" sz="1400" b="1" dirty="0">
                <a:solidFill>
                  <a:schemeClr val="tx1"/>
                </a:solidFill>
                <a:latin typeface="Arial" panose="020B0604020202020204" pitchFamily="34" charset="0"/>
                <a:cs typeface="Arial" panose="020B0604020202020204" pitchFamily="34" charset="0"/>
              </a:rPr>
              <a:t>Suggestions on the most effective recruitment types- internal, limited, open etc.  </a:t>
            </a:r>
          </a:p>
        </p:txBody>
      </p:sp>
      <p:pic>
        <p:nvPicPr>
          <p:cNvPr id="137" name="Shape 137" descr="Meeting, Relationship ..."/>
          <p:cNvPicPr preferRelativeResize="0"/>
          <p:nvPr/>
        </p:nvPicPr>
        <p:blipFill>
          <a:blip r:embed="rId5">
            <a:alphaModFix/>
          </a:blip>
          <a:stretch>
            <a:fillRect/>
          </a:stretch>
        </p:blipFill>
        <p:spPr>
          <a:xfrm>
            <a:off x="10186133" y="3307968"/>
            <a:ext cx="1572899" cy="1260667"/>
          </a:xfrm>
          <a:prstGeom prst="rect">
            <a:avLst/>
          </a:prstGeom>
          <a:noFill/>
          <a:ln>
            <a:noFill/>
          </a:ln>
        </p:spPr>
      </p:pic>
    </p:spTree>
    <p:extLst>
      <p:ext uri="{BB962C8B-B14F-4D97-AF65-F5344CB8AC3E}">
        <p14:creationId xmlns:p14="http://schemas.microsoft.com/office/powerpoint/2010/main" val="33355419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pic>
        <p:nvPicPr>
          <p:cNvPr id="200" name="Shape 200" descr="Telephone Pick Up - Off the ..."/>
          <p:cNvPicPr preferRelativeResize="0"/>
          <p:nvPr/>
        </p:nvPicPr>
        <p:blipFill rotWithShape="1">
          <a:blip r:embed="rId3">
            <a:alphaModFix/>
          </a:blip>
          <a:srcRect l="24910" r="24905"/>
          <a:stretch/>
        </p:blipFill>
        <p:spPr>
          <a:xfrm>
            <a:off x="7257138" y="410801"/>
            <a:ext cx="4535999" cy="6028932"/>
          </a:xfrm>
          <a:prstGeom prst="rect">
            <a:avLst/>
          </a:prstGeom>
          <a:noFill/>
          <a:ln>
            <a:noFill/>
          </a:ln>
        </p:spPr>
      </p:pic>
      <p:sp>
        <p:nvSpPr>
          <p:cNvPr id="201" name="Shape 201"/>
          <p:cNvSpPr txBox="1">
            <a:spLocks noGrp="1"/>
          </p:cNvSpPr>
          <p:nvPr>
            <p:ph type="title"/>
          </p:nvPr>
        </p:nvSpPr>
        <p:spPr>
          <a:xfrm>
            <a:off x="389173" y="542533"/>
            <a:ext cx="3497033" cy="1851600"/>
          </a:xfrm>
          <a:prstGeom prst="rect">
            <a:avLst/>
          </a:prstGeom>
          <a:blipFill>
            <a:blip r:embed="rId4">
              <a:extLst>
                <a:ext uri="{BEBA8EAE-BF5A-486C-A8C5-ECC9F3942E4B}">
                  <a14:imgProps xmlns:a14="http://schemas.microsoft.com/office/drawing/2010/main">
                    <a14:imgLayer r:embed="rId5">
                      <a14:imgEffect>
                        <a14:colorTemperature colorTemp="11200"/>
                      </a14:imgEffect>
                    </a14:imgLayer>
                  </a14:imgProps>
                </a:ext>
              </a:extLst>
            </a:blip>
            <a:tile tx="0" ty="0" sx="100000" sy="100000" flip="none" algn="tl"/>
          </a:blipFill>
        </p:spPr>
        <p:txBody>
          <a:bodyPr vert="horz" lIns="91440" tIns="45720" rIns="91440" bIns="45720" rtlCol="0" anchor="t" anchorCtr="0">
            <a:normAutofit/>
          </a:bodyPr>
          <a:lstStyle/>
          <a:p>
            <a:pPr algn="ctr">
              <a:lnSpc>
                <a:spcPct val="90000"/>
              </a:lnSpc>
              <a:spcBef>
                <a:spcPct val="0"/>
              </a:spcBef>
            </a:pPr>
            <a:r>
              <a:rPr lang="en" sz="2400" dirty="0">
                <a:solidFill>
                  <a:schemeClr val="tx1"/>
                </a:solidFill>
                <a:latin typeface="Rockwell Extra Bold" panose="02060903040505020403" pitchFamily="18" charset="0"/>
              </a:rPr>
              <a:t>Call the Chesapeake Employer’s Reporting Hotline Promptly</a:t>
            </a:r>
          </a:p>
        </p:txBody>
      </p:sp>
      <p:sp>
        <p:nvSpPr>
          <p:cNvPr id="202" name="Shape 202"/>
          <p:cNvSpPr txBox="1">
            <a:spLocks noGrp="1"/>
          </p:cNvSpPr>
          <p:nvPr>
            <p:ph type="body" idx="1"/>
          </p:nvPr>
        </p:nvSpPr>
        <p:spPr>
          <a:xfrm>
            <a:off x="389301" y="2473268"/>
            <a:ext cx="3325451" cy="3436000"/>
          </a:xfrm>
          <a:prstGeom prst="rect">
            <a:avLst/>
          </a:prstGeom>
        </p:spPr>
        <p:txBody>
          <a:bodyPr lIns="121897" tIns="121897" rIns="121897" bIns="121897" anchor="t" anchorCtr="0">
            <a:noAutofit/>
          </a:bodyPr>
          <a:lstStyle/>
          <a:p>
            <a:pPr marL="609585" indent="-406390">
              <a:buChar char="➢"/>
            </a:pPr>
            <a:r>
              <a:rPr lang="en" sz="1800" dirty="0">
                <a:solidFill>
                  <a:schemeClr val="tx1"/>
                </a:solidFill>
                <a:latin typeface="Arial" panose="020B0604020202020204" pitchFamily="34" charset="0"/>
                <a:cs typeface="Arial" panose="020B0604020202020204" pitchFamily="34" charset="0"/>
              </a:rPr>
              <a:t>Available 24 hours 7 days a week</a:t>
            </a:r>
          </a:p>
          <a:p>
            <a:pPr marL="1219170" lvl="1" indent="-406390">
              <a:buChar char="○"/>
            </a:pPr>
            <a:r>
              <a:rPr lang="en" sz="1800" b="1" dirty="0">
                <a:solidFill>
                  <a:schemeClr val="tx1"/>
                </a:solidFill>
                <a:latin typeface="Arial" panose="020B0604020202020204" pitchFamily="34" charset="0"/>
                <a:cs typeface="Arial" panose="020B0604020202020204" pitchFamily="34" charset="0"/>
              </a:rPr>
              <a:t>1-888-410-1400</a:t>
            </a:r>
          </a:p>
          <a:p>
            <a:pPr marL="609585" indent="-406390">
              <a:buChar char="➢"/>
            </a:pPr>
            <a:r>
              <a:rPr lang="en" sz="1800" dirty="0">
                <a:solidFill>
                  <a:schemeClr val="tx1"/>
                </a:solidFill>
                <a:latin typeface="Arial" panose="020B0604020202020204" pitchFamily="34" charset="0"/>
                <a:cs typeface="Arial" panose="020B0604020202020204" pitchFamily="34" charset="0"/>
              </a:rPr>
              <a:t>Utilize the information found on the completed, Employee’s Report of Injury to answer the representative’s questions</a:t>
            </a:r>
          </a:p>
        </p:txBody>
      </p:sp>
    </p:spTree>
    <p:extLst>
      <p:ext uri="{BB962C8B-B14F-4D97-AF65-F5344CB8AC3E}">
        <p14:creationId xmlns:p14="http://schemas.microsoft.com/office/powerpoint/2010/main" val="42730719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206"/>
        <p:cNvGrpSpPr/>
        <p:nvPr/>
      </p:nvGrpSpPr>
      <p:grpSpPr>
        <a:xfrm>
          <a:off x="0" y="0"/>
          <a:ext cx="0" cy="0"/>
          <a:chOff x="0" y="0"/>
          <a:chExt cx="0" cy="0"/>
        </a:xfrm>
      </p:grpSpPr>
      <p:sp>
        <p:nvSpPr>
          <p:cNvPr id="208" name="Shape 208"/>
          <p:cNvSpPr txBox="1">
            <a:spLocks noGrp="1"/>
          </p:cNvSpPr>
          <p:nvPr>
            <p:ph type="title"/>
          </p:nvPr>
        </p:nvSpPr>
        <p:spPr>
          <a:prstGeom prst="rect">
            <a:avLst/>
          </a:prstGeo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txBody>
          <a:bodyPr vert="horz" lIns="121900" tIns="121900" rIns="121900" bIns="121900" rtlCol="0" anchor="t" anchorCtr="0">
            <a:noAutofit/>
          </a:bodyPr>
          <a:lstStyle/>
          <a:p>
            <a:r>
              <a:rPr lang="en" sz="2800" dirty="0">
                <a:solidFill>
                  <a:schemeClr val="tx1"/>
                </a:solidFill>
                <a:latin typeface="Arial Black" panose="020B0A04020102020204" pitchFamily="34" charset="0"/>
              </a:rPr>
              <a:t>Investigate and Document the Injury</a:t>
            </a:r>
          </a:p>
        </p:txBody>
      </p:sp>
      <p:pic>
        <p:nvPicPr>
          <p:cNvPr id="207" name="Shape 207" descr="Free vector graphic: ..."/>
          <p:cNvPicPr preferRelativeResize="0"/>
          <p:nvPr/>
        </p:nvPicPr>
        <p:blipFill rotWithShape="1">
          <a:blip r:embed="rId5">
            <a:alphaModFix amt="60000"/>
          </a:blip>
          <a:srcRect l="12057" r="12064"/>
          <a:stretch/>
        </p:blipFill>
        <p:spPr>
          <a:xfrm>
            <a:off x="6" y="6"/>
            <a:ext cx="4683465" cy="6857995"/>
          </a:xfrm>
          <a:prstGeom prst="rect">
            <a:avLst/>
          </a:prstGeom>
          <a:noFill/>
          <a:ln>
            <a:noFill/>
          </a:ln>
        </p:spPr>
      </p:pic>
      <p:sp>
        <p:nvSpPr>
          <p:cNvPr id="209" name="Shape 209"/>
          <p:cNvSpPr txBox="1">
            <a:spLocks noGrp="1"/>
          </p:cNvSpPr>
          <p:nvPr>
            <p:ph type="body" idx="1"/>
          </p:nvPr>
        </p:nvSpPr>
        <p:spPr>
          <a:xfrm>
            <a:off x="5349100" y="486600"/>
            <a:ext cx="6467200" cy="6009450"/>
          </a:xfrm>
          <a:prstGeom prst="rect">
            <a:avLst/>
          </a:prstGeom>
        </p:spPr>
        <p:txBody>
          <a:bodyPr vert="horz" lIns="121900" tIns="121900" rIns="121900" bIns="121900" rtlCol="0" anchor="t" anchorCtr="0">
            <a:noAutofit/>
          </a:bodyPr>
          <a:lstStyle/>
          <a:p>
            <a:pPr marL="609585" indent="-304792">
              <a:buChar char="➢"/>
            </a:pPr>
            <a:r>
              <a:rPr lang="en" b="1" dirty="0">
                <a:solidFill>
                  <a:schemeClr val="tx1"/>
                </a:solidFill>
                <a:latin typeface="Arial" panose="020B0604020202020204" pitchFamily="34" charset="0"/>
                <a:cs typeface="Arial" panose="020B0604020202020204" pitchFamily="34" charset="0"/>
              </a:rPr>
              <a:t>It is the supervisor’s responsibility to investigate</a:t>
            </a:r>
          </a:p>
          <a:p>
            <a:pPr marL="1219170" lvl="1" indent="-304792">
              <a:buChar char="○"/>
            </a:pPr>
            <a:r>
              <a:rPr lang="en" b="1" dirty="0">
                <a:solidFill>
                  <a:schemeClr val="tx1"/>
                </a:solidFill>
                <a:latin typeface="Arial" panose="020B0604020202020204" pitchFamily="34" charset="0"/>
                <a:cs typeface="Arial" panose="020B0604020202020204" pitchFamily="34" charset="0"/>
              </a:rPr>
              <a:t>Gather the facts</a:t>
            </a:r>
          </a:p>
          <a:p>
            <a:pPr marL="1219170" lvl="1" indent="-304792">
              <a:buChar char="○"/>
            </a:pPr>
            <a:r>
              <a:rPr lang="en" b="1" dirty="0">
                <a:solidFill>
                  <a:schemeClr val="tx1"/>
                </a:solidFill>
                <a:latin typeface="Arial" panose="020B0604020202020204" pitchFamily="34" charset="0"/>
                <a:cs typeface="Arial" panose="020B0604020202020204" pitchFamily="34" charset="0"/>
              </a:rPr>
              <a:t>Preserve any evidence or damaged equipment</a:t>
            </a:r>
          </a:p>
          <a:p>
            <a:pPr marL="1828754" lvl="2" indent="-304792">
              <a:buChar char="■"/>
            </a:pPr>
            <a:r>
              <a:rPr lang="en" b="1" dirty="0">
                <a:solidFill>
                  <a:schemeClr val="tx1"/>
                </a:solidFill>
                <a:latin typeface="Arial" panose="020B0604020202020204" pitchFamily="34" charset="0"/>
                <a:cs typeface="Arial" panose="020B0604020202020204" pitchFamily="34" charset="0"/>
              </a:rPr>
              <a:t>Use care to fact find and not fault find</a:t>
            </a:r>
          </a:p>
          <a:p>
            <a:pPr marL="609585" indent="-304792">
              <a:buChar char="➢"/>
            </a:pPr>
            <a:r>
              <a:rPr lang="en" b="1" dirty="0">
                <a:solidFill>
                  <a:schemeClr val="tx1"/>
                </a:solidFill>
                <a:latin typeface="Arial" panose="020B0604020202020204" pitchFamily="34" charset="0"/>
                <a:cs typeface="Arial" panose="020B0604020202020204" pitchFamily="34" charset="0"/>
              </a:rPr>
              <a:t>Proper investigating </a:t>
            </a:r>
          </a:p>
          <a:p>
            <a:pPr marL="1219170" lvl="1" indent="-304792">
              <a:buChar char="○"/>
            </a:pPr>
            <a:r>
              <a:rPr lang="en" b="1" dirty="0">
                <a:solidFill>
                  <a:schemeClr val="tx1"/>
                </a:solidFill>
                <a:latin typeface="Arial" panose="020B0604020202020204" pitchFamily="34" charset="0"/>
                <a:cs typeface="Arial" panose="020B0604020202020204" pitchFamily="34" charset="0"/>
              </a:rPr>
              <a:t>Prevents recurring accidents</a:t>
            </a:r>
          </a:p>
          <a:p>
            <a:pPr marL="1219170" lvl="1" indent="-304792">
              <a:buChar char="○"/>
            </a:pPr>
            <a:r>
              <a:rPr lang="en" b="1" dirty="0">
                <a:solidFill>
                  <a:schemeClr val="tx1"/>
                </a:solidFill>
                <a:latin typeface="Arial" panose="020B0604020202020204" pitchFamily="34" charset="0"/>
                <a:cs typeface="Arial" panose="020B0604020202020204" pitchFamily="34" charset="0"/>
              </a:rPr>
              <a:t>Corrects hazards</a:t>
            </a:r>
          </a:p>
          <a:p>
            <a:pPr marL="1219170" lvl="1" indent="-304792">
              <a:buChar char="○"/>
            </a:pPr>
            <a:r>
              <a:rPr lang="en" b="1" dirty="0">
                <a:solidFill>
                  <a:schemeClr val="tx1"/>
                </a:solidFill>
                <a:latin typeface="Arial" panose="020B0604020202020204" pitchFamily="34" charset="0"/>
                <a:cs typeface="Arial" panose="020B0604020202020204" pitchFamily="34" charset="0"/>
              </a:rPr>
              <a:t>Spot possible third party liability and fraudulent claims</a:t>
            </a:r>
          </a:p>
          <a:p>
            <a:pPr>
              <a:buNone/>
            </a:pPr>
            <a:endParaRPr dirty="0"/>
          </a:p>
        </p:txBody>
      </p:sp>
    </p:spTree>
    <p:extLst>
      <p:ext uri="{BB962C8B-B14F-4D97-AF65-F5344CB8AC3E}">
        <p14:creationId xmlns:p14="http://schemas.microsoft.com/office/powerpoint/2010/main" val="41437316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377776"/>
            <a:ext cx="3633886" cy="142925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anchor="ctr">
            <a:normAutofit/>
          </a:bodyPr>
          <a:lstStyle/>
          <a:p>
            <a:r>
              <a:rPr lang="en" sz="3200" dirty="0">
                <a:solidFill>
                  <a:schemeClr val="tx1"/>
                </a:solidFill>
                <a:latin typeface="Arial Black" panose="020B0A04020102020204" pitchFamily="34" charset="0"/>
              </a:rPr>
              <a:t>Compensation</a:t>
            </a:r>
            <a:endParaRPr lang="en-US" sz="3200" dirty="0">
              <a:solidFill>
                <a:schemeClr val="tx1"/>
              </a:solidFill>
              <a:latin typeface="Arial Black" panose="020B0A04020102020204" pitchFamily="34" charset="0"/>
            </a:endParaRPr>
          </a:p>
        </p:txBody>
      </p:sp>
      <p:sp>
        <p:nvSpPr>
          <p:cNvPr id="3" name="Text Placeholder 2"/>
          <p:cNvSpPr>
            <a:spLocks noGrp="1"/>
          </p:cNvSpPr>
          <p:nvPr>
            <p:ph type="body" idx="1"/>
          </p:nvPr>
        </p:nvSpPr>
        <p:spPr/>
        <p:txBody>
          <a:bodyPr/>
          <a:lstStyle/>
          <a:p>
            <a:pPr lvl="0"/>
            <a:r>
              <a:rPr lang="en" b="1" dirty="0">
                <a:solidFill>
                  <a:schemeClr val="tx1"/>
                </a:solidFill>
                <a:latin typeface="Arial" panose="020B0604020202020204" pitchFamily="34" charset="0"/>
                <a:cs typeface="Arial" panose="020B0604020202020204" pitchFamily="34" charset="0"/>
              </a:rPr>
              <a:t>Employees should not submit time in WorkDay utilizing the “IWIF Accident Leave” Time Off Code. The code has to be pre-approved by IWIF, as it has tax implications    </a:t>
            </a:r>
          </a:p>
          <a:p>
            <a:pPr marL="0" indent="0">
              <a:buNone/>
            </a:pPr>
            <a:endParaRPr lang="en-US" dirty="0"/>
          </a:p>
        </p:txBody>
      </p:sp>
    </p:spTree>
    <p:extLst>
      <p:ext uri="{BB962C8B-B14F-4D97-AF65-F5344CB8AC3E}">
        <p14:creationId xmlns:p14="http://schemas.microsoft.com/office/powerpoint/2010/main" val="943342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213"/>
        <p:cNvGrpSpPr/>
        <p:nvPr/>
      </p:nvGrpSpPr>
      <p:grpSpPr>
        <a:xfrm>
          <a:off x="0" y="0"/>
          <a:ext cx="0" cy="0"/>
          <a:chOff x="0" y="0"/>
          <a:chExt cx="0" cy="0"/>
        </a:xfrm>
      </p:grpSpPr>
      <p:pic>
        <p:nvPicPr>
          <p:cNvPr id="214" name="Shape 214" descr="Characters ..."/>
          <p:cNvPicPr preferRelativeResize="0"/>
          <p:nvPr/>
        </p:nvPicPr>
        <p:blipFill rotWithShape="1">
          <a:blip r:embed="rId3">
            <a:alphaModFix/>
          </a:blip>
          <a:srcRect t="6717" b="6717"/>
          <a:stretch/>
        </p:blipFill>
        <p:spPr>
          <a:xfrm>
            <a:off x="6" y="12192"/>
            <a:ext cx="6095999" cy="6858000"/>
          </a:xfrm>
          <a:prstGeom prst="rect">
            <a:avLst/>
          </a:prstGeom>
          <a:noFill/>
          <a:ln>
            <a:noFill/>
          </a:ln>
        </p:spPr>
      </p:pic>
      <p:sp>
        <p:nvSpPr>
          <p:cNvPr id="215" name="Shape 215"/>
          <p:cNvSpPr txBox="1">
            <a:spLocks noGrp="1"/>
          </p:cNvSpPr>
          <p:nvPr>
            <p:ph type="title"/>
          </p:nvPr>
        </p:nvSpPr>
        <p:spPr>
          <a:xfrm>
            <a:off x="6470433" y="310867"/>
            <a:ext cx="5355200" cy="1575200"/>
          </a:xfrm>
          <a:prstGeom prst="rect">
            <a:avLst/>
          </a:prstGeom>
          <a:blipFill>
            <a:blip r:embed="rId4">
              <a:extLst>
                <a:ext uri="{BEBA8EAE-BF5A-486C-A8C5-ECC9F3942E4B}">
                  <a14:imgProps xmlns:a14="http://schemas.microsoft.com/office/drawing/2010/main">
                    <a14:imgLayer r:embed="rId5">
                      <a14:imgEffect>
                        <a14:colorTemperature colorTemp="11200"/>
                      </a14:imgEffect>
                    </a14:imgLayer>
                  </a14:imgProps>
                </a:ext>
              </a:extLst>
            </a:blip>
            <a:tile tx="0" ty="0" sx="100000" sy="100000" flip="none" algn="tl"/>
          </a:blipFill>
        </p:spPr>
        <p:txBody>
          <a:bodyPr vert="horz" lIns="91425" tIns="91425" rIns="91425" bIns="91425" rtlCol="0" anchor="ctr" anchorCtr="0">
            <a:normAutofit/>
          </a:bodyPr>
          <a:lstStyle/>
          <a:p>
            <a:pPr>
              <a:buClr>
                <a:srgbClr val="FFFFFF"/>
              </a:buClr>
            </a:pPr>
            <a:r>
              <a:rPr lang="en" sz="3200">
                <a:solidFill>
                  <a:schemeClr val="tx1"/>
                </a:solidFill>
                <a:latin typeface="Arial Black" panose="020B0A04020102020204" pitchFamily="34" charset="0"/>
              </a:rPr>
              <a:t>Corrective Action and Education</a:t>
            </a:r>
          </a:p>
        </p:txBody>
      </p:sp>
      <p:sp>
        <p:nvSpPr>
          <p:cNvPr id="216" name="Shape 216"/>
          <p:cNvSpPr txBox="1">
            <a:spLocks noGrp="1"/>
          </p:cNvSpPr>
          <p:nvPr>
            <p:ph type="body" idx="1"/>
          </p:nvPr>
        </p:nvSpPr>
        <p:spPr>
          <a:xfrm>
            <a:off x="6470533" y="2230299"/>
            <a:ext cx="5355200" cy="4199200"/>
          </a:xfrm>
          <a:prstGeom prst="rect">
            <a:avLst/>
          </a:prstGeom>
        </p:spPr>
        <p:txBody>
          <a:bodyPr vert="horz" lIns="121900" tIns="121900" rIns="121900" bIns="121900" rtlCol="0" anchor="t" anchorCtr="0">
            <a:noAutofit/>
          </a:bodyPr>
          <a:lstStyle/>
          <a:p>
            <a:pPr marL="609585" indent="-304792">
              <a:buClr>
                <a:srgbClr val="666666"/>
              </a:buClr>
              <a:buChar char="➢"/>
            </a:pPr>
            <a:r>
              <a:rPr lang="en" b="1" dirty="0">
                <a:solidFill>
                  <a:schemeClr val="tx1"/>
                </a:solidFill>
              </a:rPr>
              <a:t>Correct unsafe conditions</a:t>
            </a:r>
          </a:p>
          <a:p>
            <a:pPr marL="609585" indent="-304792">
              <a:buClr>
                <a:srgbClr val="666666"/>
              </a:buClr>
              <a:buChar char="➢"/>
            </a:pPr>
            <a:r>
              <a:rPr lang="en" b="1" dirty="0">
                <a:solidFill>
                  <a:schemeClr val="tx1"/>
                </a:solidFill>
              </a:rPr>
              <a:t>Ensure that the unsafe behavior does not reoccur</a:t>
            </a:r>
          </a:p>
          <a:p>
            <a:pPr marL="1219170" lvl="1" indent="-304792">
              <a:buClr>
                <a:srgbClr val="666666"/>
              </a:buClr>
              <a:buChar char="○"/>
            </a:pPr>
            <a:r>
              <a:rPr lang="en" b="1" dirty="0">
                <a:solidFill>
                  <a:schemeClr val="tx1"/>
                </a:solidFill>
              </a:rPr>
              <a:t>Train employees on workplace safety precautions </a:t>
            </a:r>
          </a:p>
          <a:p>
            <a:pPr marL="1219170" lvl="1" indent="-304792">
              <a:buClr>
                <a:srgbClr val="666666"/>
              </a:buClr>
              <a:buChar char="○"/>
            </a:pPr>
            <a:r>
              <a:rPr lang="en" b="1" dirty="0">
                <a:solidFill>
                  <a:schemeClr val="tx1"/>
                </a:solidFill>
              </a:rPr>
              <a:t>Provide continuous education on safe practices, behaviors and expectations</a:t>
            </a:r>
          </a:p>
          <a:p>
            <a:pPr marL="609585" indent="0">
              <a:buNone/>
            </a:pPr>
            <a:r>
              <a:rPr lang="en" b="1" dirty="0">
                <a:solidFill>
                  <a:schemeClr val="tx1"/>
                </a:solidFill>
              </a:rPr>
              <a:t>Maintaining a safe work environment is everyone’s responsibility</a:t>
            </a:r>
          </a:p>
        </p:txBody>
      </p:sp>
    </p:spTree>
    <p:extLst>
      <p:ext uri="{BB962C8B-B14F-4D97-AF65-F5344CB8AC3E}">
        <p14:creationId xmlns:p14="http://schemas.microsoft.com/office/powerpoint/2010/main" val="37884888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671042"/>
            <a:ext cx="853440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25" tIns="91425" rIns="91425" bIns="91425" rtlCol="0" anchor="ctr" anchorCtr="0">
            <a:normAutofit/>
          </a:bodyPr>
          <a:lstStyle/>
          <a:p>
            <a:pPr algn="ctr">
              <a:lnSpc>
                <a:spcPct val="100000"/>
              </a:lnSpc>
              <a:spcBef>
                <a:spcPts val="0"/>
              </a:spcBef>
              <a:buClr>
                <a:srgbClr val="FFFFFF"/>
              </a:buClr>
              <a:buSzPct val="100000"/>
            </a:pPr>
            <a:r>
              <a:rPr lang="en-US" sz="5400" b="1" dirty="0">
                <a:latin typeface="Arial Black" panose="020B0A04020102020204" pitchFamily="34" charset="0"/>
              </a:rPr>
              <a:t>Time Sheets</a:t>
            </a:r>
          </a:p>
        </p:txBody>
      </p:sp>
      <p:sp>
        <p:nvSpPr>
          <p:cNvPr id="4" name="Content Placeholder 2"/>
          <p:cNvSpPr txBox="1">
            <a:spLocks/>
          </p:cNvSpPr>
          <p:nvPr/>
        </p:nvSpPr>
        <p:spPr>
          <a:xfrm>
            <a:off x="495303" y="2494305"/>
            <a:ext cx="11026140" cy="472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What it means to approve a time sheet in Workday</a:t>
            </a:r>
            <a:endParaRPr lang="en-US" dirty="0"/>
          </a:p>
        </p:txBody>
      </p:sp>
      <p:sp>
        <p:nvSpPr>
          <p:cNvPr id="7" name="Content Placeholder 2"/>
          <p:cNvSpPr txBox="1">
            <a:spLocks/>
          </p:cNvSpPr>
          <p:nvPr/>
        </p:nvSpPr>
        <p:spPr>
          <a:xfrm>
            <a:off x="495303" y="3876280"/>
            <a:ext cx="11026140" cy="564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Book Antiqua" panose="02040602050305030304" pitchFamily="18" charset="0"/>
              </a:rPr>
              <a:t> </a:t>
            </a:r>
            <a:r>
              <a:rPr lang="en-US" dirty="0" smtClean="0">
                <a:latin typeface="Book Antiqua" panose="02040602050305030304" pitchFamily="18" charset="0"/>
              </a:rPr>
              <a:t>Not sure, ask!!!</a:t>
            </a:r>
            <a:endParaRPr lang="en-US" dirty="0"/>
          </a:p>
        </p:txBody>
      </p:sp>
      <p:sp>
        <p:nvSpPr>
          <p:cNvPr id="8" name="Content Placeholder 2"/>
          <p:cNvSpPr txBox="1">
            <a:spLocks/>
          </p:cNvSpPr>
          <p:nvPr/>
        </p:nvSpPr>
        <p:spPr>
          <a:xfrm>
            <a:off x="495303" y="4540371"/>
            <a:ext cx="11026140" cy="895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All time sheets should be submitted by 12 noon on Tuesday of week 2 of the pay period</a:t>
            </a:r>
            <a:endParaRPr lang="en-US" dirty="0"/>
          </a:p>
        </p:txBody>
      </p:sp>
      <p:sp>
        <p:nvSpPr>
          <p:cNvPr id="9" name="Content Placeholder 2"/>
          <p:cNvSpPr txBox="1">
            <a:spLocks/>
          </p:cNvSpPr>
          <p:nvPr/>
        </p:nvSpPr>
        <p:spPr>
          <a:xfrm>
            <a:off x="495303" y="3246914"/>
            <a:ext cx="11696700" cy="629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 Pay attention to the codes used (sick undocumented vs. documented)</a:t>
            </a:r>
            <a:endParaRPr lang="en-US" dirty="0"/>
          </a:p>
        </p:txBody>
      </p:sp>
      <p:sp>
        <p:nvSpPr>
          <p:cNvPr id="10" name="Content Placeholder 2"/>
          <p:cNvSpPr txBox="1">
            <a:spLocks/>
          </p:cNvSpPr>
          <p:nvPr/>
        </p:nvSpPr>
        <p:spPr>
          <a:xfrm>
            <a:off x="495303" y="5534967"/>
            <a:ext cx="11026140" cy="1031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Book Antiqua" panose="02040602050305030304" pitchFamily="18" charset="0"/>
              </a:rPr>
              <a:t>Any OT or work outside the normal work schedule should have a comment and be pre-approved by supervisor</a:t>
            </a:r>
            <a:endParaRPr lang="en-US" dirty="0"/>
          </a:p>
        </p:txBody>
      </p:sp>
      <p:pic>
        <p:nvPicPr>
          <p:cNvPr id="9218" name="Picture 2" descr="C:\Users\Bill\AppData\Local\Microsoft\Windows\Temporary Internet Files\Content.IE5\GMGRO8C6\weekly_time_sourc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408" y="2027501"/>
            <a:ext cx="2163039" cy="121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546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680460" y="443500"/>
            <a:ext cx="4145280" cy="1325563"/>
          </a:xfrm>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p:spPr>
        <p:txBody>
          <a:bodyPr vert="horz" lIns="91425" tIns="91425" rIns="91425" bIns="91425" rtlCol="0" anchor="ctr" anchorCtr="0">
            <a:normAutofit/>
          </a:bodyPr>
          <a:lstStyle/>
          <a:p>
            <a:pPr algn="ctr">
              <a:lnSpc>
                <a:spcPct val="100000"/>
              </a:lnSpc>
              <a:spcBef>
                <a:spcPts val="0"/>
              </a:spcBef>
              <a:buClr>
                <a:srgbClr val="FFFFFF"/>
              </a:buClr>
              <a:buSzPct val="100000"/>
            </a:pPr>
            <a:r>
              <a:rPr lang="en-US" sz="6600" b="1" dirty="0" smtClean="0">
                <a:latin typeface="Arial Black" panose="020B0A04020102020204" pitchFamily="34" charset="0"/>
              </a:rPr>
              <a:t>Q </a:t>
            </a:r>
            <a:r>
              <a:rPr lang="en-US" sz="6600" b="1" dirty="0">
                <a:latin typeface="Arial Black" panose="020B0A04020102020204" pitchFamily="34" charset="0"/>
              </a:rPr>
              <a:t>&amp; A</a:t>
            </a:r>
          </a:p>
        </p:txBody>
      </p:sp>
      <p:sp>
        <p:nvSpPr>
          <p:cNvPr id="5" name="TextBox 4"/>
          <p:cNvSpPr txBox="1"/>
          <p:nvPr/>
        </p:nvSpPr>
        <p:spPr>
          <a:xfrm>
            <a:off x="5753102" y="4629154"/>
            <a:ext cx="5905500" cy="2000548"/>
          </a:xfrm>
          <a:prstGeom prst="rect">
            <a:avLst/>
          </a:prstGeom>
          <a:noFill/>
        </p:spPr>
        <p:txBody>
          <a:bodyPr wrap="square" rtlCol="0">
            <a:spAutoFit/>
          </a:bodyPr>
          <a:lstStyle/>
          <a:p>
            <a:r>
              <a:rPr lang="en-US" sz="2800" b="1" dirty="0" smtClean="0">
                <a:latin typeface="Book Antiqua" panose="02040602050305030304" pitchFamily="18" charset="0"/>
              </a:rPr>
              <a:t>Nick Pindale</a:t>
            </a:r>
          </a:p>
          <a:p>
            <a:r>
              <a:rPr lang="en-US" sz="2800" b="1" dirty="0" smtClean="0">
                <a:latin typeface="Book Antiqua" panose="02040602050305030304" pitchFamily="18" charset="0"/>
              </a:rPr>
              <a:t>HR Director</a:t>
            </a:r>
          </a:p>
          <a:p>
            <a:r>
              <a:rPr lang="en-US" sz="2800" b="1" dirty="0" smtClean="0">
                <a:latin typeface="Book Antiqua" panose="02040602050305030304" pitchFamily="18" charset="0"/>
              </a:rPr>
              <a:t>Maryland Military Department</a:t>
            </a:r>
          </a:p>
          <a:p>
            <a:pPr algn="ctr"/>
            <a:r>
              <a:rPr lang="en-US" sz="4000" b="1" i="1" dirty="0" smtClean="0">
                <a:latin typeface="Gabriola" panose="04040605051002020D02" pitchFamily="82" charset="0"/>
              </a:rPr>
              <a:t>Here to serve you!</a:t>
            </a:r>
            <a:endParaRPr lang="en-US" sz="4000" b="1" i="1" dirty="0">
              <a:latin typeface="Gabriola" panose="04040605051002020D02" pitchFamily="82" charset="0"/>
            </a:endParaRPr>
          </a:p>
        </p:txBody>
      </p:sp>
      <p:sp>
        <p:nvSpPr>
          <p:cNvPr id="6" name="TextBox 5"/>
          <p:cNvSpPr txBox="1"/>
          <p:nvPr/>
        </p:nvSpPr>
        <p:spPr>
          <a:xfrm>
            <a:off x="1562103" y="1769063"/>
            <a:ext cx="8877300" cy="2400657"/>
          </a:xfrm>
          <a:prstGeom prst="rect">
            <a:avLst/>
          </a:prstGeom>
          <a:noFill/>
        </p:spPr>
        <p:txBody>
          <a:bodyPr wrap="square" rtlCol="0">
            <a:spAutoFit/>
          </a:bodyPr>
          <a:lstStyle/>
          <a:p>
            <a:pPr algn="ctr"/>
            <a:r>
              <a:rPr lang="en-US" sz="4000" dirty="0" smtClean="0">
                <a:latin typeface="Rockwell Extra Bold" panose="02060903040505020403" pitchFamily="18" charset="0"/>
              </a:rPr>
              <a:t>Your Human Resources </a:t>
            </a:r>
            <a:r>
              <a:rPr lang="en-US" sz="6600" i="1" dirty="0" smtClean="0">
                <a:solidFill>
                  <a:srgbClr val="FF0000"/>
                </a:solidFill>
                <a:latin typeface="Britannic Bold" panose="020B0903060703020204" pitchFamily="34" charset="0"/>
              </a:rPr>
              <a:t>HOTLINE</a:t>
            </a:r>
          </a:p>
          <a:p>
            <a:pPr algn="ctr"/>
            <a:r>
              <a:rPr lang="en-US" sz="4400" i="1" dirty="0" smtClean="0">
                <a:latin typeface="Britannic Bold" panose="020B0903060703020204" pitchFamily="34" charset="0"/>
              </a:rPr>
              <a:t>410-736-0632</a:t>
            </a:r>
            <a:endParaRPr lang="en-US" sz="4400" i="1" dirty="0">
              <a:latin typeface="Britannic Bold" panose="020B0903060703020204" pitchFamily="34" charset="0"/>
            </a:endParaRPr>
          </a:p>
        </p:txBody>
      </p:sp>
    </p:spTree>
    <p:extLst>
      <p:ext uri="{BB962C8B-B14F-4D97-AF65-F5344CB8AC3E}">
        <p14:creationId xmlns:p14="http://schemas.microsoft.com/office/powerpoint/2010/main" val="2307967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pic>
        <p:nvPicPr>
          <p:cNvPr id="135" name="Shape 135" descr="Note: If you intend to use an ..."/>
          <p:cNvPicPr preferRelativeResize="0"/>
          <p:nvPr/>
        </p:nvPicPr>
        <p:blipFill rotWithShape="1">
          <a:blip r:embed="rId3">
            <a:alphaModFix/>
          </a:blip>
          <a:srcRect l="1018" r="1018"/>
          <a:stretch/>
        </p:blipFill>
        <p:spPr>
          <a:xfrm>
            <a:off x="0" y="6"/>
            <a:ext cx="12192005" cy="6857995"/>
          </a:xfrm>
          <a:prstGeom prst="rect">
            <a:avLst/>
          </a:prstGeom>
          <a:noFill/>
          <a:ln>
            <a:noFill/>
          </a:ln>
        </p:spPr>
      </p:pic>
      <p:sp>
        <p:nvSpPr>
          <p:cNvPr id="136" name="Shape 136"/>
          <p:cNvSpPr/>
          <p:nvPr/>
        </p:nvSpPr>
        <p:spPr>
          <a:xfrm>
            <a:off x="0" y="0"/>
            <a:ext cx="3748400" cy="6858000"/>
          </a:xfrm>
          <a:prstGeom prst="rect">
            <a:avLst/>
          </a:prstGeom>
          <a:solidFill>
            <a:srgbClr val="FFFFFF">
              <a:alpha val="86920"/>
            </a:srgbClr>
          </a:solidFill>
          <a:ln>
            <a:noFill/>
          </a:ln>
        </p:spPr>
        <p:txBody>
          <a:bodyPr lIns="121900" tIns="121900" rIns="121900" bIns="121900" anchor="ctr" anchorCtr="0">
            <a:noAutofit/>
          </a:bodyPr>
          <a:lstStyle/>
          <a:p>
            <a:endParaRPr sz="2400"/>
          </a:p>
        </p:txBody>
      </p:sp>
      <p:sp>
        <p:nvSpPr>
          <p:cNvPr id="137" name="Shape 137"/>
          <p:cNvSpPr txBox="1">
            <a:spLocks noGrp="1"/>
          </p:cNvSpPr>
          <p:nvPr>
            <p:ph type="title"/>
          </p:nvPr>
        </p:nvSpPr>
        <p:spPr>
          <a:xfrm>
            <a:off x="310504" y="293300"/>
            <a:ext cx="3194696" cy="1296014"/>
          </a:xfrm>
          <a:prstGeom prst="rect">
            <a:avLst/>
          </a:prstGeom>
          <a:blipFill dpi="0" rotWithShape="1">
            <a:blip r:embed="rId4">
              <a:alphaModFix amt="56000"/>
              <a:extLst>
                <a:ext uri="{BEBA8EAE-BF5A-486C-A8C5-ECC9F3942E4B}">
                  <a14:imgProps xmlns:a14="http://schemas.microsoft.com/office/drawing/2010/main">
                    <a14:imgLayer r:embed="rId5">
                      <a14:imgEffect>
                        <a14:colorTemperature colorTemp="11200"/>
                      </a14:imgEffect>
                    </a14:imgLayer>
                  </a14:imgProps>
                </a:ext>
              </a:extLst>
            </a:blip>
            <a:srcRect/>
            <a:tile tx="0" ty="0" sx="100000" sy="100000" flip="none" algn="tl"/>
          </a:blipFill>
        </p:spPr>
        <p:txBody>
          <a:bodyPr vert="horz" lIns="121900" tIns="121900" rIns="121900" bIns="121900" rtlCol="0" anchor="b" anchorCtr="0">
            <a:noAutofit/>
          </a:bodyPr>
          <a:lstStyle/>
          <a:p>
            <a:r>
              <a:rPr lang="en" sz="4000" dirty="0">
                <a:latin typeface="Arial Black" panose="020B0A04020102020204" pitchFamily="34" charset="0"/>
              </a:rPr>
              <a:t>Interview Panel</a:t>
            </a:r>
          </a:p>
        </p:txBody>
      </p:sp>
      <p:sp>
        <p:nvSpPr>
          <p:cNvPr id="138" name="Shape 138"/>
          <p:cNvSpPr txBox="1">
            <a:spLocks noGrp="1"/>
          </p:cNvSpPr>
          <p:nvPr>
            <p:ph type="body" idx="1"/>
          </p:nvPr>
        </p:nvSpPr>
        <p:spPr>
          <a:xfrm>
            <a:off x="310500" y="1720340"/>
            <a:ext cx="3115200" cy="5137663"/>
          </a:xfrm>
          <a:prstGeom prst="rect">
            <a:avLst/>
          </a:prstGeom>
          <a:noFill/>
        </p:spPr>
        <p:txBody>
          <a:bodyPr vert="horz" lIns="121900" tIns="121900" rIns="121900" bIns="121900" rtlCol="0" anchor="t" anchorCtr="0">
            <a:noAutofit/>
          </a:bodyPr>
          <a:lstStyle/>
          <a:p>
            <a:pPr marL="609585" indent="-397923"/>
            <a:r>
              <a:rPr lang="en" sz="1600" dirty="0">
                <a:latin typeface="Arial" panose="020B0604020202020204" pitchFamily="34" charset="0"/>
                <a:cs typeface="Arial" panose="020B0604020202020204" pitchFamily="34" charset="0"/>
              </a:rPr>
              <a:t>It is the responsibility of the Hiring Manager to inquire as to each panel member's, Interview Panel  Briefing status. </a:t>
            </a:r>
          </a:p>
          <a:p>
            <a:pPr marL="1219170" lvl="1" indent="-389457"/>
            <a:r>
              <a:rPr lang="en" sz="1333" b="1" dirty="0">
                <a:latin typeface="Arial" panose="020B0604020202020204" pitchFamily="34" charset="0"/>
                <a:cs typeface="Arial" panose="020B0604020202020204" pitchFamily="34" charset="0"/>
              </a:rPr>
              <a:t>Interested employees may visit: </a:t>
            </a:r>
            <a:r>
              <a:rPr lang="en" sz="1333" u="sng" dirty="0">
                <a:solidFill>
                  <a:schemeClr val="hlink"/>
                </a:solidFill>
                <a:hlinkClick r:id="rId6"/>
              </a:rPr>
              <a:t>https://stateofmaryland.csod.com/client/doit-maryland/</a:t>
            </a:r>
            <a:r>
              <a:rPr lang="en" sz="1333" dirty="0"/>
              <a:t> </a:t>
            </a:r>
            <a:r>
              <a:rPr lang="en" sz="1333" b="1" dirty="0">
                <a:latin typeface="Arial" panose="020B0604020202020204" pitchFamily="34" charset="0"/>
                <a:cs typeface="Arial" panose="020B0604020202020204" pitchFamily="34" charset="0"/>
              </a:rPr>
              <a:t>to access the Interview Panel Briefing /Training</a:t>
            </a:r>
          </a:p>
          <a:p>
            <a:pPr marL="609585" indent="-397923"/>
            <a:r>
              <a:rPr lang="en" sz="1467" dirty="0">
                <a:latin typeface="Arial" panose="020B0604020202020204" pitchFamily="34" charset="0"/>
                <a:cs typeface="Arial" panose="020B0604020202020204" pitchFamily="34" charset="0"/>
              </a:rPr>
              <a:t>The hiring manager shall have an interview panel which is diverse in race, age, sex etc. </a:t>
            </a:r>
          </a:p>
        </p:txBody>
      </p:sp>
    </p:spTree>
    <p:extLst>
      <p:ext uri="{BB962C8B-B14F-4D97-AF65-F5344CB8AC3E}">
        <p14:creationId xmlns:p14="http://schemas.microsoft.com/office/powerpoint/2010/main" val="205738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34DA388C9E914B966EDFC6B43A5BB6" ma:contentTypeVersion="3" ma:contentTypeDescription="Create a new document." ma:contentTypeScope="" ma:versionID="888eea5e43b1ff3c6c4f9d45bf6c20e8">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960D2D-2189-46BE-9AD0-82C4C20ABA6D}"/>
</file>

<file path=customXml/itemProps2.xml><?xml version="1.0" encoding="utf-8"?>
<ds:datastoreItem xmlns:ds="http://schemas.openxmlformats.org/officeDocument/2006/customXml" ds:itemID="{DA93E5A0-D5F9-4EAB-821F-DE1AC1B82889}"/>
</file>

<file path=customXml/itemProps3.xml><?xml version="1.0" encoding="utf-8"?>
<ds:datastoreItem xmlns:ds="http://schemas.openxmlformats.org/officeDocument/2006/customXml" ds:itemID="{8F696731-EEAA-483B-AAAD-27157AE8887C}"/>
</file>

<file path=docProps/app.xml><?xml version="1.0" encoding="utf-8"?>
<Properties xmlns="http://schemas.openxmlformats.org/officeDocument/2006/extended-properties" xmlns:vt="http://schemas.openxmlformats.org/officeDocument/2006/docPropsVTypes">
  <Template/>
  <TotalTime>5819</TotalTime>
  <Words>4276</Words>
  <Application>Microsoft Office PowerPoint</Application>
  <PresentationFormat>Custom</PresentationFormat>
  <Paragraphs>463</Paragraphs>
  <Slides>85</Slides>
  <Notes>15</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Maryland Military Department Supervisor &amp; Manager Annual Training </vt:lpstr>
      <vt:lpstr> Sources that Define the Rights and Responsibilities of Employees and Management  </vt:lpstr>
      <vt:lpstr> State Personnel and Pensions Article (SPP)</vt:lpstr>
      <vt:lpstr> Supervisory Responsibilities General Overview</vt:lpstr>
      <vt:lpstr>Collective Bargaining </vt:lpstr>
      <vt:lpstr>Hiring</vt:lpstr>
      <vt:lpstr>Hiring Manager Roles</vt:lpstr>
      <vt:lpstr>Support</vt:lpstr>
      <vt:lpstr>Interview Panel</vt:lpstr>
      <vt:lpstr>Unethical Recruitment Practices</vt:lpstr>
      <vt:lpstr>Interview Questions</vt:lpstr>
      <vt:lpstr>Salary </vt:lpstr>
      <vt:lpstr>Hiring Packets Hiring Packet</vt:lpstr>
      <vt:lpstr>Final Step</vt:lpstr>
      <vt:lpstr>Probation </vt:lpstr>
      <vt:lpstr>Supervisor’s Role in Defining Employment Relationship</vt:lpstr>
      <vt:lpstr>Supervisor’s Informal Role </vt:lpstr>
      <vt:lpstr>Supervisor’s Informal Role </vt:lpstr>
      <vt:lpstr>Position Description (MS-22)</vt:lpstr>
      <vt:lpstr>Position Description (MS-22)</vt:lpstr>
      <vt:lpstr>Position Description (MS-22)</vt:lpstr>
      <vt:lpstr>Getting the Job Done</vt:lpstr>
      <vt:lpstr>PEP &amp;  Progressive Discipline</vt:lpstr>
      <vt:lpstr>PEP Process</vt:lpstr>
      <vt:lpstr>PEP Process</vt:lpstr>
      <vt:lpstr>PEP Process</vt:lpstr>
      <vt:lpstr>PEP Process</vt:lpstr>
      <vt:lpstr>PEP Process</vt:lpstr>
      <vt:lpstr>PEP Process</vt:lpstr>
      <vt:lpstr>PEP Process</vt:lpstr>
      <vt:lpstr>PEP Process</vt:lpstr>
      <vt:lpstr>PEP Process</vt:lpstr>
      <vt:lpstr>PEP Process</vt:lpstr>
      <vt:lpstr>PEP Process</vt:lpstr>
      <vt:lpstr>PEP Process</vt:lpstr>
      <vt:lpstr>PEP Process</vt:lpstr>
      <vt:lpstr>PEP Process</vt:lpstr>
      <vt:lpstr>PEP Process</vt:lpstr>
      <vt:lpstr>PEP Process</vt:lpstr>
      <vt:lpstr>PEP Process</vt:lpstr>
      <vt:lpstr>PEP Process</vt:lpstr>
      <vt:lpstr>Managing Medical Absences</vt:lpstr>
      <vt:lpstr>Managing Medical Absences</vt:lpstr>
      <vt:lpstr>Managing Medical Absences</vt:lpstr>
      <vt:lpstr>Managing Medical Absences</vt:lpstr>
      <vt:lpstr>Managing Medical Absences</vt:lpstr>
      <vt:lpstr>Family and Medical Leave Act (FMLA)</vt:lpstr>
      <vt:lpstr>Family and Medical Leave Act (FMLA)</vt:lpstr>
      <vt:lpstr>Family and Medical Leave Act (FMLA)</vt:lpstr>
      <vt:lpstr>Family and Medical Leave Act (FMLA)</vt:lpstr>
      <vt:lpstr>Family and Medical Leave Act (FMLA)</vt:lpstr>
      <vt:lpstr>Family and Medical Leave Act (FMLA)</vt:lpstr>
      <vt:lpstr>Family and Medical Leave Act (FMLA)</vt:lpstr>
      <vt:lpstr>Family and Medical Leave Act (FMLA)</vt:lpstr>
      <vt:lpstr>CORRECTIVE ACTIONS OTHER THAN DISCIPLINE</vt:lpstr>
      <vt:lpstr>Counseling Tips </vt:lpstr>
      <vt:lpstr>Counseling Memoranda </vt:lpstr>
      <vt:lpstr>Sample Counseling Memo</vt:lpstr>
      <vt:lpstr>Sample Counseling Memo</vt:lpstr>
      <vt:lpstr>Personnel File</vt:lpstr>
      <vt:lpstr>Leave Without Pay </vt:lpstr>
      <vt:lpstr>Restitution </vt:lpstr>
      <vt:lpstr>Employee Assistance Program Reason for referral:</vt:lpstr>
      <vt:lpstr>State Medical Director Referrals</vt:lpstr>
      <vt:lpstr>DRUG TESTING – REASONABLE SUSPICION?</vt:lpstr>
      <vt:lpstr>Resignation Without Notice</vt:lpstr>
      <vt:lpstr>DISCIPLINARY ACTIONS?</vt:lpstr>
      <vt:lpstr>Progressive Discipline</vt:lpstr>
      <vt:lpstr>Types of  Disciplinary Actions</vt:lpstr>
      <vt:lpstr>Who Can Impose Discipline?</vt:lpstr>
      <vt:lpstr>DISCIPLINARY ACTION Procedures</vt:lpstr>
      <vt:lpstr>Supervisor’s Role in Discipline</vt:lpstr>
      <vt:lpstr>Appointing Authority</vt:lpstr>
      <vt:lpstr>Termination</vt:lpstr>
      <vt:lpstr>Some Causes for Automatic Termination</vt:lpstr>
      <vt:lpstr>Termination</vt:lpstr>
      <vt:lpstr>A step by step guide to Injured Workers</vt:lpstr>
      <vt:lpstr>Provide Immediate Medical Attention   </vt:lpstr>
      <vt:lpstr>Accident Investigation Forms   </vt:lpstr>
      <vt:lpstr>Call the Chesapeake Employer’s Reporting Hotline Promptly</vt:lpstr>
      <vt:lpstr>Investigate and Document the Injury</vt:lpstr>
      <vt:lpstr>Compensation</vt:lpstr>
      <vt:lpstr>Corrective Action and Education</vt:lpstr>
      <vt:lpstr>Time Sheets</vt:lpstr>
      <vt:lpstr>Q &amp; 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Supervisor &amp; Manager Annual Training</dc:title>
  <dc:creator>Nicholas Pindale</dc:creator>
  <cp:lastModifiedBy>William Wiitala</cp:lastModifiedBy>
  <cp:revision>109</cp:revision>
  <cp:lastPrinted>2017-03-01T18:02:40Z</cp:lastPrinted>
  <dcterms:created xsi:type="dcterms:W3CDTF">2017-02-26T23:06:51Z</dcterms:created>
  <dcterms:modified xsi:type="dcterms:W3CDTF">2017-06-06T15:36:24Z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0x0101008334DA388C9E914B966EDFC6B43A5BB6</vt:lpwstr>
  </property>
</Properties>
</file>