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7" r:id="rId4"/>
    <p:sldId id="264" r:id="rId5"/>
    <p:sldId id="265" r:id="rId6"/>
    <p:sldId id="257" r:id="rId7"/>
    <p:sldId id="266" r:id="rId8"/>
    <p:sldId id="268" r:id="rId9"/>
    <p:sldId id="269" r:id="rId10"/>
    <p:sldId id="270" r:id="rId11"/>
    <p:sldId id="258" r:id="rId12"/>
    <p:sldId id="271" r:id="rId13"/>
    <p:sldId id="272" r:id="rId14"/>
    <p:sldId id="274" r:id="rId15"/>
    <p:sldId id="276" r:id="rId16"/>
    <p:sldId id="273" r:id="rId17"/>
    <p:sldId id="275" r:id="rId18"/>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4" d="100"/>
          <a:sy n="94" d="100"/>
        </p:scale>
        <p:origin x="421"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27680E-B010-47DC-A8D9-ACBCFE2882C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48965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7680E-B010-47DC-A8D9-ACBCFE2882C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314842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7680E-B010-47DC-A8D9-ACBCFE2882C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258799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7680E-B010-47DC-A8D9-ACBCFE2882C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139744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27680E-B010-47DC-A8D9-ACBCFE2882C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203029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27680E-B010-47DC-A8D9-ACBCFE2882C7}"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1731406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27680E-B010-47DC-A8D9-ACBCFE2882C7}"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261045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27680E-B010-47DC-A8D9-ACBCFE2882C7}"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155155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7680E-B010-47DC-A8D9-ACBCFE2882C7}"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352307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7680E-B010-47DC-A8D9-ACBCFE2882C7}"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258987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27680E-B010-47DC-A8D9-ACBCFE2882C7}"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DAEB1-1414-431A-A98D-C7F85F1481AA}" type="slidenum">
              <a:rPr lang="en-US" smtClean="0"/>
              <a:t>‹#›</a:t>
            </a:fld>
            <a:endParaRPr lang="en-US"/>
          </a:p>
        </p:txBody>
      </p:sp>
    </p:spTree>
    <p:extLst>
      <p:ext uri="{BB962C8B-B14F-4D97-AF65-F5344CB8AC3E}">
        <p14:creationId xmlns:p14="http://schemas.microsoft.com/office/powerpoint/2010/main" val="28079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7680E-B010-47DC-A8D9-ACBCFE2882C7}" type="datetimeFigureOut">
              <a:rPr lang="en-US" smtClean="0"/>
              <a:t>11/15/2017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DAEB1-1414-431A-A98D-C7F85F1481AA}" type="slidenum">
              <a:rPr lang="en-US" smtClean="0"/>
              <a:t>‹#›</a:t>
            </a:fld>
            <a:endParaRPr lang="en-US"/>
          </a:p>
        </p:txBody>
      </p:sp>
    </p:spTree>
    <p:extLst>
      <p:ext uri="{BB962C8B-B14F-4D97-AF65-F5344CB8AC3E}">
        <p14:creationId xmlns:p14="http://schemas.microsoft.com/office/powerpoint/2010/main" val="368882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archives.gov/st-louis/civilian-personnel/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eopf_hd@telesishq.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opf.opm.gov/nationalguar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42319"/>
            <a:ext cx="9144000" cy="2387600"/>
          </a:xfrm>
        </p:spPr>
        <p:txBody>
          <a:bodyPr>
            <a:normAutofit/>
          </a:bodyPr>
          <a:lstStyle/>
          <a:p>
            <a:r>
              <a:rPr lang="en-US" sz="9600" dirty="0" smtClean="0"/>
              <a:t>eOPF</a:t>
            </a:r>
            <a:endParaRPr lang="en-US" sz="9600" dirty="0"/>
          </a:p>
        </p:txBody>
      </p:sp>
      <p:sp>
        <p:nvSpPr>
          <p:cNvPr id="4" name="Rectangle 3"/>
          <p:cNvSpPr/>
          <p:nvPr/>
        </p:nvSpPr>
        <p:spPr>
          <a:xfrm>
            <a:off x="961308" y="1318551"/>
            <a:ext cx="10779105" cy="707886"/>
          </a:xfrm>
          <a:prstGeom prst="rect">
            <a:avLst/>
          </a:prstGeom>
        </p:spPr>
        <p:txBody>
          <a:bodyPr wrap="none">
            <a:spAutoFit/>
          </a:bodyPr>
          <a:lstStyle/>
          <a:p>
            <a:r>
              <a:rPr lang="en-US" sz="4000" b="1" dirty="0" smtClean="0"/>
              <a:t>Electronic </a:t>
            </a:r>
            <a:r>
              <a:rPr lang="en-US" sz="4000" b="1" dirty="0"/>
              <a:t>Official Personnel </a:t>
            </a:r>
            <a:r>
              <a:rPr lang="en-US" sz="4000" b="1" dirty="0" smtClean="0"/>
              <a:t>Folder </a:t>
            </a:r>
            <a:r>
              <a:rPr lang="en-US" sz="4000" b="1" dirty="0"/>
              <a:t>for Employees</a:t>
            </a:r>
          </a:p>
        </p:txBody>
      </p:sp>
    </p:spTree>
    <p:extLst>
      <p:ext uri="{BB962C8B-B14F-4D97-AF65-F5344CB8AC3E}">
        <p14:creationId xmlns:p14="http://schemas.microsoft.com/office/powerpoint/2010/main" val="1777783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668" t="18541" r="22432" b="22875"/>
          <a:stretch/>
        </p:blipFill>
        <p:spPr>
          <a:xfrm>
            <a:off x="554785" y="1011382"/>
            <a:ext cx="11173989" cy="4849091"/>
          </a:xfrm>
          <a:prstGeom prst="rect">
            <a:avLst/>
          </a:prstGeom>
        </p:spPr>
      </p:pic>
    </p:spTree>
    <p:extLst>
      <p:ext uri="{BB962C8B-B14F-4D97-AF65-F5344CB8AC3E}">
        <p14:creationId xmlns:p14="http://schemas.microsoft.com/office/powerpoint/2010/main" val="3442794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t>
            </a:r>
            <a:r>
              <a:rPr lang="en-US" b="1" u="sng" dirty="0" smtClean="0"/>
              <a:t>Searching documents</a:t>
            </a:r>
            <a:endParaRPr lang="en-US" b="1" u="sng" dirty="0"/>
          </a:p>
        </p:txBody>
      </p:sp>
      <p:sp>
        <p:nvSpPr>
          <p:cNvPr id="3" name="Content Placeholder 2"/>
          <p:cNvSpPr>
            <a:spLocks noGrp="1"/>
          </p:cNvSpPr>
          <p:nvPr>
            <p:ph idx="1"/>
          </p:nvPr>
        </p:nvSpPr>
        <p:spPr>
          <a:xfrm>
            <a:off x="838200" y="1396134"/>
            <a:ext cx="10515600" cy="4351338"/>
          </a:xfrm>
        </p:spPr>
        <p:txBody>
          <a:bodyPr/>
          <a:lstStyle/>
          <a:p>
            <a:endParaRPr lang="en-US" dirty="0" smtClean="0"/>
          </a:p>
          <a:p>
            <a:endParaRPr lang="en-US" dirty="0"/>
          </a:p>
          <a:p>
            <a:r>
              <a:rPr lang="en-US" dirty="0" smtClean="0"/>
              <a:t>You can search for specific documents in the “My eOPF Search” tab</a:t>
            </a:r>
          </a:p>
          <a:p>
            <a:endParaRPr lang="en-US" dirty="0" smtClean="0"/>
          </a:p>
          <a:p>
            <a:endParaRPr lang="en-US" dirty="0"/>
          </a:p>
          <a:p>
            <a:r>
              <a:rPr lang="en-US" dirty="0" smtClean="0"/>
              <a:t>Select the “Common </a:t>
            </a:r>
            <a:r>
              <a:rPr lang="en-US" dirty="0"/>
              <a:t>F</a:t>
            </a:r>
            <a:r>
              <a:rPr lang="en-US" dirty="0" smtClean="0"/>
              <a:t>orms” option and use the drop down menus for the exact type of file you want to view</a:t>
            </a:r>
            <a:endParaRPr lang="en-US" dirty="0"/>
          </a:p>
        </p:txBody>
      </p:sp>
    </p:spTree>
    <p:extLst>
      <p:ext uri="{BB962C8B-B14F-4D97-AF65-F5344CB8AC3E}">
        <p14:creationId xmlns:p14="http://schemas.microsoft.com/office/powerpoint/2010/main" val="1517174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189" t="23390" r="19866" b="15815"/>
          <a:stretch/>
        </p:blipFill>
        <p:spPr>
          <a:xfrm>
            <a:off x="235527" y="1057894"/>
            <a:ext cx="11610303" cy="5091359"/>
          </a:xfrm>
          <a:prstGeom prst="rect">
            <a:avLst/>
          </a:prstGeom>
        </p:spPr>
      </p:pic>
    </p:spTree>
    <p:extLst>
      <p:ext uri="{BB962C8B-B14F-4D97-AF65-F5344CB8AC3E}">
        <p14:creationId xmlns:p14="http://schemas.microsoft.com/office/powerpoint/2010/main" val="2280094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My Profile</a:t>
            </a:r>
            <a:endParaRPr lang="en-US" b="1" u="sng" dirty="0"/>
          </a:p>
        </p:txBody>
      </p:sp>
      <p:sp>
        <p:nvSpPr>
          <p:cNvPr id="3" name="Content Placeholder 2"/>
          <p:cNvSpPr>
            <a:spLocks noGrp="1"/>
          </p:cNvSpPr>
          <p:nvPr>
            <p:ph idx="1"/>
          </p:nvPr>
        </p:nvSpPr>
        <p:spPr/>
        <p:txBody>
          <a:bodyPr/>
          <a:lstStyle/>
          <a:p>
            <a:r>
              <a:rPr lang="en-US" dirty="0"/>
              <a:t>A read-only view of a users own eOPF </a:t>
            </a:r>
            <a:r>
              <a:rPr lang="en-US" dirty="0" smtClean="0"/>
              <a:t>account</a:t>
            </a:r>
            <a:endParaRPr lang="en-US" dirty="0"/>
          </a:p>
          <a:p>
            <a:endParaRPr lang="en-US" dirty="0"/>
          </a:p>
          <a:p>
            <a:r>
              <a:rPr lang="en-US" dirty="0" smtClean="0"/>
              <a:t>Information </a:t>
            </a:r>
            <a:r>
              <a:rPr lang="en-US" dirty="0"/>
              <a:t>regarding the employee’s profile will help troubleshoot issues regarding privileges and access to folders</a:t>
            </a:r>
            <a:r>
              <a:rPr lang="en-US" dirty="0" smtClean="0"/>
              <a:t>.</a:t>
            </a:r>
          </a:p>
          <a:p>
            <a:endParaRPr lang="en-US" dirty="0" smtClean="0"/>
          </a:p>
          <a:p>
            <a:r>
              <a:rPr lang="en-US" dirty="0" smtClean="0"/>
              <a:t>In “My Profile” you can change your General preference, password and security questions</a:t>
            </a:r>
            <a:endParaRPr lang="en-US" dirty="0"/>
          </a:p>
          <a:p>
            <a:endParaRPr lang="en-US" dirty="0" smtClean="0"/>
          </a:p>
          <a:p>
            <a:r>
              <a:rPr lang="en-US" dirty="0" smtClean="0"/>
              <a:t>The </a:t>
            </a:r>
            <a:r>
              <a:rPr lang="en-US" dirty="0"/>
              <a:t>“OK” button will return the user to the eOPF welcome page</a:t>
            </a:r>
            <a:r>
              <a:rPr lang="en-US" dirty="0" smtClean="0"/>
              <a:t>.</a:t>
            </a:r>
          </a:p>
          <a:p>
            <a:endParaRPr lang="en-US" dirty="0"/>
          </a:p>
          <a:p>
            <a:endParaRPr lang="en-US" dirty="0"/>
          </a:p>
        </p:txBody>
      </p:sp>
    </p:spTree>
    <p:extLst>
      <p:ext uri="{BB962C8B-B14F-4D97-AF65-F5344CB8AC3E}">
        <p14:creationId xmlns:p14="http://schemas.microsoft.com/office/powerpoint/2010/main" val="3027914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846" t="13445" r="20821" b="6955"/>
          <a:stretch/>
        </p:blipFill>
        <p:spPr>
          <a:xfrm>
            <a:off x="706582" y="445848"/>
            <a:ext cx="10751127" cy="6221716"/>
          </a:xfrm>
          <a:prstGeom prst="rect">
            <a:avLst/>
          </a:prstGeom>
        </p:spPr>
      </p:pic>
      <p:sp>
        <p:nvSpPr>
          <p:cNvPr id="5" name="Rectangle 4"/>
          <p:cNvSpPr/>
          <p:nvPr/>
        </p:nvSpPr>
        <p:spPr>
          <a:xfrm>
            <a:off x="4100945" y="3020291"/>
            <a:ext cx="762000" cy="1385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223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What happens to my records when I leave the agency?</a:t>
            </a:r>
            <a:endParaRPr lang="en-US" b="1" u="sng" dirty="0"/>
          </a:p>
        </p:txBody>
      </p:sp>
      <p:sp>
        <p:nvSpPr>
          <p:cNvPr id="3" name="Content Placeholder 2"/>
          <p:cNvSpPr>
            <a:spLocks noGrp="1"/>
          </p:cNvSpPr>
          <p:nvPr>
            <p:ph idx="1"/>
          </p:nvPr>
        </p:nvSpPr>
        <p:spPr/>
        <p:txBody>
          <a:bodyPr>
            <a:normAutofit fontScale="92500" lnSpcReduction="20000"/>
          </a:bodyPr>
          <a:lstStyle/>
          <a:p>
            <a:r>
              <a:rPr lang="en-US" dirty="0" smtClean="0"/>
              <a:t>Your personnel </a:t>
            </a:r>
            <a:r>
              <a:rPr lang="en-US" dirty="0"/>
              <a:t>records are normally transferred to the National Personnel Records Center within 120 days after an employee's separation from Federal </a:t>
            </a:r>
            <a:r>
              <a:rPr lang="en-US" dirty="0" smtClean="0"/>
              <a:t>employment</a:t>
            </a:r>
          </a:p>
          <a:p>
            <a:endParaRPr lang="en-US" dirty="0"/>
          </a:p>
          <a:p>
            <a:r>
              <a:rPr lang="en-US" dirty="0"/>
              <a:t>When an employee leaves, the losing personnel office sends interagency personnel records to the next Federal employer. If the employee is leaving Federal service, the losing personnel office sends interagency personnel records to the National Personnel Records Center. When an employee separates from Federal service, the folders are stored by </a:t>
            </a:r>
            <a:r>
              <a:rPr lang="en-US" dirty="0" smtClean="0"/>
              <a:t>NPRC, </a:t>
            </a:r>
            <a:r>
              <a:rPr lang="en-US" dirty="0"/>
              <a:t>National Personnel Records Center until retention requirements expire. Folders are retained for 65 years from date of last separation from Federal employment</a:t>
            </a:r>
            <a:r>
              <a:rPr lang="en-US" dirty="0" smtClean="0"/>
              <a:t>.</a:t>
            </a:r>
          </a:p>
          <a:p>
            <a:r>
              <a:rPr lang="en-US" u="sng" dirty="0">
                <a:hlinkClick r:id="rId2"/>
              </a:rPr>
              <a:t>http://www.archives.gov/st-louis/civilian-personnel/index.html</a:t>
            </a:r>
            <a:r>
              <a:rPr lang="en-US" dirty="0"/>
              <a:t> </a:t>
            </a:r>
          </a:p>
          <a:p>
            <a:endParaRPr lang="en-US" dirty="0"/>
          </a:p>
        </p:txBody>
      </p:sp>
    </p:spTree>
    <p:extLst>
      <p:ext uri="{BB962C8B-B14F-4D97-AF65-F5344CB8AC3E}">
        <p14:creationId xmlns:p14="http://schemas.microsoft.com/office/powerpoint/2010/main" val="2768920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What if I need help?</a:t>
            </a:r>
            <a:endParaRPr lang="en-US" b="1" u="sng" dirty="0"/>
          </a:p>
        </p:txBody>
      </p:sp>
      <p:sp>
        <p:nvSpPr>
          <p:cNvPr id="3" name="Content Placeholder 2"/>
          <p:cNvSpPr>
            <a:spLocks noGrp="1"/>
          </p:cNvSpPr>
          <p:nvPr>
            <p:ph idx="1"/>
          </p:nvPr>
        </p:nvSpPr>
        <p:spPr/>
        <p:txBody>
          <a:bodyPr/>
          <a:lstStyle/>
          <a:p>
            <a:endParaRPr lang="en-US" dirty="0" smtClean="0"/>
          </a:p>
          <a:p>
            <a:r>
              <a:rPr lang="en-US" dirty="0" smtClean="0"/>
              <a:t>eOPF </a:t>
            </a:r>
            <a:r>
              <a:rPr lang="en-US" dirty="0"/>
              <a:t>has an online help that you can view by clicking the word 'Help' at the top of most pages within the web site. The instructions in Help can be printed. If you are having system problems, please contact the eOPF Help Desk. The eOPF Help Desk can be contacted using the following methods:</a:t>
            </a:r>
          </a:p>
          <a:p>
            <a:r>
              <a:rPr lang="en-US" b="1" dirty="0"/>
              <a:t>Email: </a:t>
            </a:r>
            <a:r>
              <a:rPr lang="en-US" dirty="0">
                <a:hlinkClick r:id="rId2"/>
              </a:rPr>
              <a:t>eopf_hd@telesishq.com</a:t>
            </a:r>
            <a:r>
              <a:rPr lang="en-US" dirty="0"/>
              <a:t/>
            </a:r>
            <a:br>
              <a:rPr lang="en-US" dirty="0"/>
            </a:br>
            <a:r>
              <a:rPr lang="en-US" b="1" dirty="0"/>
              <a:t>Phone: 866-275-8518</a:t>
            </a:r>
            <a:endParaRPr lang="en-US" dirty="0"/>
          </a:p>
          <a:p>
            <a:pPr marL="0" indent="0">
              <a:buNone/>
            </a:pPr>
            <a:endParaRPr lang="en-US" dirty="0"/>
          </a:p>
        </p:txBody>
      </p:sp>
    </p:spTree>
    <p:extLst>
      <p:ext uri="{BB962C8B-B14F-4D97-AF65-F5344CB8AC3E}">
        <p14:creationId xmlns:p14="http://schemas.microsoft.com/office/powerpoint/2010/main" val="152162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eOPF Summary</a:t>
            </a:r>
            <a:endParaRPr lang="en-US" b="1" u="sng" dirty="0"/>
          </a:p>
        </p:txBody>
      </p:sp>
      <p:sp>
        <p:nvSpPr>
          <p:cNvPr id="3" name="Content Placeholder 2"/>
          <p:cNvSpPr>
            <a:spLocks noGrp="1"/>
          </p:cNvSpPr>
          <p:nvPr>
            <p:ph idx="1"/>
          </p:nvPr>
        </p:nvSpPr>
        <p:spPr/>
        <p:txBody>
          <a:bodyPr/>
          <a:lstStyle/>
          <a:p>
            <a:endParaRPr lang="en-US" dirty="0" smtClean="0"/>
          </a:p>
          <a:p>
            <a:r>
              <a:rPr lang="en-US" dirty="0" smtClean="0"/>
              <a:t>You </a:t>
            </a:r>
            <a:r>
              <a:rPr lang="en-US" dirty="0"/>
              <a:t>can use any Government computer with internet access and on Government installations/locations to view your eOPF documents. </a:t>
            </a:r>
          </a:p>
          <a:p>
            <a:endParaRPr lang="en-US" dirty="0"/>
          </a:p>
          <a:p>
            <a:r>
              <a:rPr lang="en-US" dirty="0"/>
              <a:t> You </a:t>
            </a:r>
            <a:r>
              <a:rPr lang="en-US" dirty="0" smtClean="0"/>
              <a:t>can view and </a:t>
            </a:r>
            <a:r>
              <a:rPr lang="en-US" dirty="0"/>
              <a:t>print documents when </a:t>
            </a:r>
            <a:r>
              <a:rPr lang="en-US" dirty="0" smtClean="0"/>
              <a:t>ever </a:t>
            </a:r>
            <a:r>
              <a:rPr lang="en-US" dirty="0"/>
              <a:t>you need them.</a:t>
            </a:r>
          </a:p>
          <a:p>
            <a:endParaRPr lang="en-US" dirty="0"/>
          </a:p>
          <a:p>
            <a:r>
              <a:rPr lang="en-US" dirty="0"/>
              <a:t>You will need Internet Explorer and Adobe Acrobat Reader version 6 or later.</a:t>
            </a:r>
          </a:p>
          <a:p>
            <a:endParaRPr lang="en-US" dirty="0"/>
          </a:p>
        </p:txBody>
      </p:sp>
    </p:spTree>
    <p:extLst>
      <p:ext uri="{BB962C8B-B14F-4D97-AF65-F5344CB8AC3E}">
        <p14:creationId xmlns:p14="http://schemas.microsoft.com/office/powerpoint/2010/main" val="2375753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What is eOPF?</a:t>
            </a:r>
            <a:endParaRPr lang="en-US" b="1" u="sng" dirty="0"/>
          </a:p>
        </p:txBody>
      </p:sp>
      <p:sp>
        <p:nvSpPr>
          <p:cNvPr id="3" name="Content Placeholder 2"/>
          <p:cNvSpPr>
            <a:spLocks noGrp="1"/>
          </p:cNvSpPr>
          <p:nvPr>
            <p:ph idx="1"/>
          </p:nvPr>
        </p:nvSpPr>
        <p:spPr/>
        <p:txBody>
          <a:bodyPr>
            <a:normAutofit fontScale="85000" lnSpcReduction="20000"/>
          </a:bodyPr>
          <a:lstStyle/>
          <a:p>
            <a:r>
              <a:rPr lang="en-US" dirty="0"/>
              <a:t> The eOPF is the digitized re-creation of your hard copy Official Personnel File (OPF) which is currently the official record of your federal work career.</a:t>
            </a:r>
          </a:p>
          <a:p>
            <a:r>
              <a:rPr lang="en-US" dirty="0" smtClean="0"/>
              <a:t> </a:t>
            </a:r>
            <a:r>
              <a:rPr lang="en-US" dirty="0"/>
              <a:t>eOPF allows each employee to have an electronic access to their own personnel folder. Some unique system features include: </a:t>
            </a:r>
          </a:p>
          <a:p>
            <a:r>
              <a:rPr lang="en-US" dirty="0"/>
              <a:t>P</a:t>
            </a:r>
            <a:r>
              <a:rPr lang="en-US" dirty="0" smtClean="0"/>
              <a:t>rovides </a:t>
            </a:r>
            <a:r>
              <a:rPr lang="en-US" dirty="0"/>
              <a:t>secure access to employment documents/official forms and information to a geographically dispersed workforce, </a:t>
            </a:r>
          </a:p>
          <a:p>
            <a:r>
              <a:rPr lang="en-US" dirty="0"/>
              <a:t>S</a:t>
            </a:r>
            <a:r>
              <a:rPr lang="en-US" dirty="0" smtClean="0"/>
              <a:t>upports </a:t>
            </a:r>
            <a:r>
              <a:rPr lang="en-US" dirty="0"/>
              <a:t>a multi-level secure environment, </a:t>
            </a:r>
          </a:p>
          <a:p>
            <a:r>
              <a:rPr lang="en-US" dirty="0"/>
              <a:t>E</a:t>
            </a:r>
            <a:r>
              <a:rPr lang="en-US" dirty="0" smtClean="0"/>
              <a:t>liminates </a:t>
            </a:r>
            <a:r>
              <a:rPr lang="en-US" dirty="0"/>
              <a:t>loss of an employee’s official personnel folder during filing and/or routing ,</a:t>
            </a:r>
          </a:p>
          <a:p>
            <a:r>
              <a:rPr lang="en-US" dirty="0"/>
              <a:t>R</a:t>
            </a:r>
            <a:r>
              <a:rPr lang="en-US" dirty="0" smtClean="0"/>
              <a:t>educes </a:t>
            </a:r>
            <a:r>
              <a:rPr lang="en-US" dirty="0"/>
              <a:t>costs associated with storage, maintenance, and retrieval of records, </a:t>
            </a:r>
          </a:p>
          <a:p>
            <a:r>
              <a:rPr lang="en-US" dirty="0"/>
              <a:t>C</a:t>
            </a:r>
            <a:r>
              <a:rPr lang="en-US" dirty="0" smtClean="0"/>
              <a:t>omplies </a:t>
            </a:r>
            <a:r>
              <a:rPr lang="en-US" dirty="0"/>
              <a:t>with Office of Personnel Management (OPM) and federally mandated HR employee record management regulations , and</a:t>
            </a:r>
          </a:p>
          <a:p>
            <a:r>
              <a:rPr lang="en-US" dirty="0"/>
              <a:t>D</a:t>
            </a:r>
            <a:r>
              <a:rPr lang="en-US" dirty="0" smtClean="0"/>
              <a:t>elivers </a:t>
            </a:r>
            <a:r>
              <a:rPr lang="en-US" dirty="0"/>
              <a:t>system generated email notification to employee.</a:t>
            </a:r>
          </a:p>
          <a:p>
            <a:endParaRPr lang="en-US" dirty="0"/>
          </a:p>
        </p:txBody>
      </p:sp>
    </p:spTree>
    <p:extLst>
      <p:ext uri="{BB962C8B-B14F-4D97-AF65-F5344CB8AC3E}">
        <p14:creationId xmlns:p14="http://schemas.microsoft.com/office/powerpoint/2010/main" val="1403414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Accessing your eOPF</a:t>
            </a:r>
            <a:endParaRPr lang="en-US" b="1" u="sng" dirty="0"/>
          </a:p>
        </p:txBody>
      </p:sp>
      <p:sp>
        <p:nvSpPr>
          <p:cNvPr id="3" name="Content Placeholder 2"/>
          <p:cNvSpPr>
            <a:spLocks noGrp="1"/>
          </p:cNvSpPr>
          <p:nvPr>
            <p:ph idx="1"/>
          </p:nvPr>
        </p:nvSpPr>
        <p:spPr>
          <a:xfrm>
            <a:off x="838200" y="1565564"/>
            <a:ext cx="10515600" cy="5001491"/>
          </a:xfrm>
        </p:spPr>
        <p:txBody>
          <a:bodyPr>
            <a:normAutofit fontScale="47500" lnSpcReduction="20000"/>
          </a:bodyPr>
          <a:lstStyle/>
          <a:p>
            <a:endParaRPr lang="en-US" dirty="0" smtClean="0"/>
          </a:p>
          <a:p>
            <a:r>
              <a:rPr lang="en-US" sz="3800" dirty="0" smtClean="0"/>
              <a:t>You can only access </a:t>
            </a:r>
            <a:r>
              <a:rPr lang="en-US" sz="3800" dirty="0"/>
              <a:t>eOPF from a</a:t>
            </a:r>
            <a:r>
              <a:rPr lang="en-US" sz="3800" dirty="0" smtClean="0"/>
              <a:t> Government computer </a:t>
            </a:r>
            <a:r>
              <a:rPr lang="en-US" sz="3800" dirty="0"/>
              <a:t>with internet </a:t>
            </a:r>
            <a:r>
              <a:rPr lang="en-US" sz="3800" dirty="0" smtClean="0"/>
              <a:t>access on a Government installation/location </a:t>
            </a:r>
          </a:p>
          <a:p>
            <a:endParaRPr lang="en-US" sz="3800" dirty="0" smtClean="0"/>
          </a:p>
          <a:p>
            <a:r>
              <a:rPr lang="en-US" sz="3800" dirty="0" smtClean="0"/>
              <a:t>The </a:t>
            </a:r>
            <a:r>
              <a:rPr lang="en-US" sz="3800" dirty="0"/>
              <a:t>eOPF login is not CAC </a:t>
            </a:r>
            <a:r>
              <a:rPr lang="en-US" sz="3800" dirty="0" smtClean="0"/>
              <a:t>enabled, when you create your password it only lasts for 60 days so remember to update it when needed. </a:t>
            </a:r>
          </a:p>
          <a:p>
            <a:pPr marL="0" indent="0">
              <a:buNone/>
            </a:pPr>
            <a:r>
              <a:rPr lang="en-US" sz="3800" dirty="0" smtClean="0"/>
              <a:t>   </a:t>
            </a:r>
          </a:p>
          <a:p>
            <a:pPr marL="0" indent="0">
              <a:buNone/>
            </a:pPr>
            <a:r>
              <a:rPr lang="en-US" sz="3800" smtClean="0">
                <a:solidFill>
                  <a:schemeClr val="accent1"/>
                </a:solidFill>
              </a:rPr>
              <a:t>    </a:t>
            </a:r>
            <a:r>
              <a:rPr lang="en-US" sz="3800">
                <a:solidFill>
                  <a:schemeClr val="accent1"/>
                </a:solidFill>
                <a:hlinkClick r:id="rId2"/>
              </a:rPr>
              <a:t>https://eopf.opm.gov/nationalguard</a:t>
            </a:r>
            <a:r>
              <a:rPr lang="en-US" sz="3800" smtClean="0">
                <a:solidFill>
                  <a:schemeClr val="accent1"/>
                </a:solidFill>
                <a:hlinkClick r:id="rId2"/>
              </a:rPr>
              <a:t>/</a:t>
            </a:r>
            <a:endParaRPr lang="en-US" sz="3800" smtClean="0">
              <a:solidFill>
                <a:schemeClr val="accent1"/>
              </a:solidFill>
            </a:endParaRPr>
          </a:p>
          <a:p>
            <a:pPr marL="0" indent="0">
              <a:buNone/>
            </a:pPr>
            <a:endParaRPr lang="en-US" sz="3800" dirty="0" smtClean="0"/>
          </a:p>
          <a:p>
            <a:r>
              <a:rPr lang="en-US" sz="3800" dirty="0" smtClean="0"/>
              <a:t> You will need to request you eOPF ID</a:t>
            </a:r>
          </a:p>
          <a:p>
            <a:pPr marL="0" indent="0">
              <a:buNone/>
            </a:pPr>
            <a:endParaRPr lang="en-US" sz="3800" dirty="0" smtClean="0"/>
          </a:p>
          <a:p>
            <a:r>
              <a:rPr lang="en-US" sz="3800" dirty="0" smtClean="0"/>
              <a:t>Once you request your eOPF ID you will receive an email with the ID</a:t>
            </a:r>
          </a:p>
          <a:p>
            <a:endParaRPr lang="en-US" sz="3800" dirty="0" smtClean="0"/>
          </a:p>
          <a:p>
            <a:r>
              <a:rPr lang="en-US" sz="3800" dirty="0" smtClean="0"/>
              <a:t>You </a:t>
            </a:r>
            <a:r>
              <a:rPr lang="en-US" sz="3800" dirty="0"/>
              <a:t>will request a new password by clicking on the “Request a New Password” link on the eOPF Login page. An email is then sent with a password reset link, a reset token, and instructions to the email address of record in eOPF. The token is valid for 15 minutes. When </a:t>
            </a:r>
            <a:r>
              <a:rPr lang="en-US" sz="3800" dirty="0" smtClean="0"/>
              <a:t>you click </a:t>
            </a:r>
            <a:r>
              <a:rPr lang="en-US" sz="3800" dirty="0"/>
              <a:t>on the reset link, </a:t>
            </a:r>
            <a:r>
              <a:rPr lang="en-US" sz="3800" dirty="0" smtClean="0"/>
              <a:t>you </a:t>
            </a:r>
            <a:r>
              <a:rPr lang="en-US" sz="3800" dirty="0"/>
              <a:t>will be prompted to enter their eOPF ID and token. Once submitted, </a:t>
            </a:r>
            <a:r>
              <a:rPr lang="en-US" sz="3800" dirty="0" smtClean="0"/>
              <a:t>you </a:t>
            </a:r>
            <a:r>
              <a:rPr lang="en-US" sz="3800" dirty="0"/>
              <a:t>will create a new password</a:t>
            </a:r>
            <a:r>
              <a:rPr lang="en-US" sz="3800" dirty="0" smtClean="0"/>
              <a:t>.</a:t>
            </a:r>
          </a:p>
          <a:p>
            <a:pPr marL="0" indent="0">
              <a:buNone/>
            </a:pPr>
            <a:r>
              <a:rPr lang="en-US" sz="3300" dirty="0" smtClean="0"/>
              <a:t>			</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3540706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What is in my eOPF?</a:t>
            </a:r>
            <a:endParaRPr lang="en-US" b="1" u="sng" dirty="0"/>
          </a:p>
        </p:txBody>
      </p:sp>
      <p:sp>
        <p:nvSpPr>
          <p:cNvPr id="3" name="Content Placeholder 2"/>
          <p:cNvSpPr>
            <a:spLocks noGrp="1"/>
          </p:cNvSpPr>
          <p:nvPr>
            <p:ph idx="1"/>
          </p:nvPr>
        </p:nvSpPr>
        <p:spPr>
          <a:xfrm>
            <a:off x="484908" y="1690688"/>
            <a:ext cx="10203873" cy="4959927"/>
          </a:xfrm>
        </p:spPr>
        <p:txBody>
          <a:bodyPr>
            <a:normAutofit fontScale="92500" lnSpcReduction="10000"/>
          </a:bodyPr>
          <a:lstStyle/>
          <a:p>
            <a:r>
              <a:rPr lang="en-US" dirty="0"/>
              <a:t>The documents that were in your hard copy OPF.</a:t>
            </a:r>
          </a:p>
          <a:p>
            <a:endParaRPr lang="en-US" dirty="0" smtClean="0"/>
          </a:p>
          <a:p>
            <a:r>
              <a:rPr lang="en-US" dirty="0" smtClean="0"/>
              <a:t>Human </a:t>
            </a:r>
            <a:r>
              <a:rPr lang="en-US" dirty="0"/>
              <a:t>Resources documents </a:t>
            </a:r>
            <a:r>
              <a:rPr lang="en-US" dirty="0" smtClean="0"/>
              <a:t>- some </a:t>
            </a:r>
            <a:r>
              <a:rPr lang="en-US" dirty="0"/>
              <a:t>examples are as follows:  SF 50s, </a:t>
            </a:r>
            <a:r>
              <a:rPr lang="en-US" dirty="0" smtClean="0"/>
              <a:t>SF </a:t>
            </a:r>
            <a:r>
              <a:rPr lang="en-US" dirty="0"/>
              <a:t>52s, Position Description(s), </a:t>
            </a:r>
            <a:r>
              <a:rPr lang="en-US" dirty="0" smtClean="0"/>
              <a:t>resume(s</a:t>
            </a:r>
            <a:r>
              <a:rPr lang="en-US" dirty="0"/>
              <a:t>), </a:t>
            </a:r>
            <a:r>
              <a:rPr lang="en-US" dirty="0" smtClean="0"/>
              <a:t>and </a:t>
            </a:r>
            <a:r>
              <a:rPr lang="en-US" dirty="0"/>
              <a:t>any other supporting </a:t>
            </a:r>
          </a:p>
          <a:p>
            <a:pPr marL="0" indent="0">
              <a:buNone/>
            </a:pPr>
            <a:r>
              <a:rPr lang="en-US" dirty="0" smtClean="0"/>
              <a:t>   documentation </a:t>
            </a:r>
            <a:r>
              <a:rPr lang="en-US" dirty="0"/>
              <a:t>for hiring actions.</a:t>
            </a:r>
          </a:p>
          <a:p>
            <a:endParaRPr lang="en-US" dirty="0" smtClean="0"/>
          </a:p>
          <a:p>
            <a:r>
              <a:rPr lang="en-US" dirty="0" smtClean="0"/>
              <a:t>Benefits </a:t>
            </a:r>
            <a:r>
              <a:rPr lang="en-US" dirty="0"/>
              <a:t>Forms.</a:t>
            </a:r>
          </a:p>
          <a:p>
            <a:endParaRPr lang="en-US" dirty="0" smtClean="0"/>
          </a:p>
          <a:p>
            <a:r>
              <a:rPr lang="en-US" dirty="0" smtClean="0"/>
              <a:t>Performance </a:t>
            </a:r>
            <a:r>
              <a:rPr lang="en-US" dirty="0"/>
              <a:t>Documents.</a:t>
            </a:r>
          </a:p>
          <a:p>
            <a:endParaRPr lang="en-US" dirty="0" smtClean="0"/>
          </a:p>
          <a:p>
            <a:r>
              <a:rPr lang="en-US" dirty="0" smtClean="0"/>
              <a:t>Military </a:t>
            </a:r>
            <a:r>
              <a:rPr lang="en-US" dirty="0"/>
              <a:t>Forms, e.g., DD-214.</a:t>
            </a:r>
          </a:p>
          <a:p>
            <a:endParaRPr lang="en-US" dirty="0"/>
          </a:p>
        </p:txBody>
      </p:sp>
    </p:spTree>
    <p:extLst>
      <p:ext uri="{BB962C8B-B14F-4D97-AF65-F5344CB8AC3E}">
        <p14:creationId xmlns:p14="http://schemas.microsoft.com/office/powerpoint/2010/main" val="3383518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673" y="-105929"/>
            <a:ext cx="10515600" cy="1325563"/>
          </a:xfrm>
        </p:spPr>
        <p:txBody>
          <a:bodyPr/>
          <a:lstStyle/>
          <a:p>
            <a:r>
              <a:rPr lang="en-US" dirty="0" smtClean="0"/>
              <a:t>             </a:t>
            </a:r>
            <a:r>
              <a:rPr lang="en-US" b="1" u="sng" dirty="0" smtClean="0"/>
              <a:t>What you can do in eOPF?</a:t>
            </a:r>
            <a:endParaRPr lang="en-US" b="1" u="sng" dirty="0"/>
          </a:p>
        </p:txBody>
      </p:sp>
      <p:sp>
        <p:nvSpPr>
          <p:cNvPr id="3" name="Content Placeholder 2"/>
          <p:cNvSpPr>
            <a:spLocks noGrp="1"/>
          </p:cNvSpPr>
          <p:nvPr>
            <p:ph idx="1"/>
          </p:nvPr>
        </p:nvSpPr>
        <p:spPr>
          <a:xfrm>
            <a:off x="180109" y="1427018"/>
            <a:ext cx="11173691" cy="5264727"/>
          </a:xfrm>
        </p:spPr>
        <p:txBody>
          <a:bodyPr>
            <a:normAutofit fontScale="85000" lnSpcReduction="20000"/>
          </a:bodyPr>
          <a:lstStyle/>
          <a:p>
            <a:r>
              <a:rPr lang="en-US" dirty="0"/>
              <a:t> Access eOPF from any </a:t>
            </a:r>
            <a:r>
              <a:rPr lang="en-US" dirty="0" smtClean="0"/>
              <a:t>Government </a:t>
            </a:r>
            <a:r>
              <a:rPr lang="en-US" dirty="0"/>
              <a:t>computer with internet access on a</a:t>
            </a:r>
            <a:r>
              <a:rPr lang="en-US" dirty="0" smtClean="0"/>
              <a:t> </a:t>
            </a:r>
            <a:r>
              <a:rPr lang="en-US" dirty="0"/>
              <a:t>Government installation/location.</a:t>
            </a:r>
          </a:p>
          <a:p>
            <a:pPr marL="0" indent="0">
              <a:buNone/>
            </a:pPr>
            <a:endParaRPr lang="en-US" dirty="0" smtClean="0"/>
          </a:p>
          <a:p>
            <a:pPr marL="0" indent="0">
              <a:buNone/>
            </a:pPr>
            <a:r>
              <a:rPr lang="en-US" dirty="0" smtClean="0"/>
              <a:t>View</a:t>
            </a:r>
            <a:r>
              <a:rPr lang="en-US" dirty="0"/>
              <a:t>, Search and Print </a:t>
            </a:r>
            <a:r>
              <a:rPr lang="en-US" dirty="0" smtClean="0"/>
              <a:t>Documents</a:t>
            </a:r>
            <a:endParaRPr lang="en-US" dirty="0"/>
          </a:p>
          <a:p>
            <a:pPr marL="0" indent="0">
              <a:buNone/>
            </a:pPr>
            <a:endParaRPr lang="en-US" dirty="0" smtClean="0"/>
          </a:p>
          <a:p>
            <a:pPr marL="0" indent="0">
              <a:buNone/>
            </a:pPr>
            <a:r>
              <a:rPr lang="en-US" dirty="0" smtClean="0"/>
              <a:t>Update </a:t>
            </a:r>
            <a:r>
              <a:rPr lang="en-US" dirty="0"/>
              <a:t>My Profile:</a:t>
            </a:r>
          </a:p>
          <a:p>
            <a:r>
              <a:rPr lang="en-US" dirty="0"/>
              <a:t> </a:t>
            </a:r>
            <a:r>
              <a:rPr lang="en-US" dirty="0" smtClean="0"/>
              <a:t>Who </a:t>
            </a:r>
            <a:r>
              <a:rPr lang="en-US" dirty="0"/>
              <a:t>Am I?</a:t>
            </a:r>
          </a:p>
          <a:p>
            <a:r>
              <a:rPr lang="en-US" dirty="0" smtClean="0"/>
              <a:t> General preferences</a:t>
            </a:r>
          </a:p>
          <a:p>
            <a:r>
              <a:rPr lang="en-US" dirty="0" smtClean="0"/>
              <a:t> Change password</a:t>
            </a:r>
            <a:endParaRPr lang="en-US" dirty="0"/>
          </a:p>
          <a:p>
            <a:r>
              <a:rPr lang="en-US" dirty="0" smtClean="0"/>
              <a:t> </a:t>
            </a:r>
            <a:r>
              <a:rPr lang="en-US" dirty="0"/>
              <a:t>C</a:t>
            </a:r>
            <a:r>
              <a:rPr lang="en-US" dirty="0" smtClean="0"/>
              <a:t>hange </a:t>
            </a:r>
            <a:r>
              <a:rPr lang="en-US" dirty="0"/>
              <a:t>security </a:t>
            </a:r>
            <a:r>
              <a:rPr lang="en-US" dirty="0" smtClean="0"/>
              <a:t>questions</a:t>
            </a:r>
            <a:endParaRPr lang="en-US" dirty="0"/>
          </a:p>
          <a:p>
            <a:pPr marL="0" indent="0">
              <a:buNone/>
            </a:pPr>
            <a:endParaRPr lang="en-US" dirty="0" smtClean="0"/>
          </a:p>
          <a:p>
            <a:r>
              <a:rPr lang="en-US" dirty="0" smtClean="0"/>
              <a:t> </a:t>
            </a:r>
            <a:r>
              <a:rPr lang="en-US" dirty="0"/>
              <a:t>View Help &amp; Frequently asked </a:t>
            </a:r>
            <a:r>
              <a:rPr lang="en-US" dirty="0" smtClean="0"/>
              <a:t>questions</a:t>
            </a:r>
          </a:p>
          <a:p>
            <a:r>
              <a:rPr lang="en-US" dirty="0"/>
              <a:t> </a:t>
            </a:r>
            <a:r>
              <a:rPr lang="en-US" dirty="0" smtClean="0"/>
              <a:t>Reset </a:t>
            </a:r>
            <a:r>
              <a:rPr lang="en-US" dirty="0"/>
              <a:t>your Password and User </a:t>
            </a:r>
            <a:r>
              <a:rPr lang="en-US" dirty="0" smtClean="0"/>
              <a:t>ID</a:t>
            </a:r>
            <a:endParaRPr lang="en-US" dirty="0"/>
          </a:p>
          <a:p>
            <a:r>
              <a:rPr lang="en-US" dirty="0" smtClean="0"/>
              <a:t> Request </a:t>
            </a:r>
            <a:r>
              <a:rPr lang="en-US" dirty="0"/>
              <a:t>additional </a:t>
            </a:r>
            <a:r>
              <a:rPr lang="en-US" dirty="0" smtClean="0"/>
              <a:t>assistance</a:t>
            </a:r>
            <a:endParaRPr lang="en-US" dirty="0"/>
          </a:p>
          <a:p>
            <a:endParaRPr lang="en-US" dirty="0"/>
          </a:p>
        </p:txBody>
      </p:sp>
      <p:pic>
        <p:nvPicPr>
          <p:cNvPr id="4" name="Content Placeholder 3"/>
          <p:cNvPicPr>
            <a:picLocks noChangeAspect="1"/>
          </p:cNvPicPr>
          <p:nvPr/>
        </p:nvPicPr>
        <p:blipFill rotWithShape="1">
          <a:blip r:embed="rId2"/>
          <a:srcRect l="15264" t="12500" r="17971" b="6250"/>
          <a:stretch/>
        </p:blipFill>
        <p:spPr>
          <a:xfrm>
            <a:off x="5766954" y="1842527"/>
            <a:ext cx="3657600" cy="2502568"/>
          </a:xfrm>
          <a:prstGeom prst="rect">
            <a:avLst/>
          </a:prstGeom>
        </p:spPr>
      </p:pic>
      <p:pic>
        <p:nvPicPr>
          <p:cNvPr id="5" name="Picture 4"/>
          <p:cNvPicPr>
            <a:picLocks noChangeAspect="1"/>
          </p:cNvPicPr>
          <p:nvPr/>
        </p:nvPicPr>
        <p:blipFill rotWithShape="1">
          <a:blip r:embed="rId3"/>
          <a:srcRect l="1977" t="14584" r="4905" b="19792"/>
          <a:stretch/>
        </p:blipFill>
        <p:spPr>
          <a:xfrm>
            <a:off x="6026726" y="4531481"/>
            <a:ext cx="5452092" cy="2160263"/>
          </a:xfrm>
          <a:prstGeom prst="rect">
            <a:avLst/>
          </a:prstGeom>
        </p:spPr>
      </p:pic>
      <p:sp>
        <p:nvSpPr>
          <p:cNvPr id="6" name="Rectangle 5"/>
          <p:cNvSpPr/>
          <p:nvPr/>
        </p:nvSpPr>
        <p:spPr>
          <a:xfrm>
            <a:off x="6954982" y="5527964"/>
            <a:ext cx="318654"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4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		</a:t>
            </a:r>
            <a:r>
              <a:rPr lang="en-US" dirty="0"/>
              <a:t> </a:t>
            </a:r>
            <a:r>
              <a:rPr lang="en-US" dirty="0" smtClean="0"/>
              <a:t>    </a:t>
            </a:r>
            <a:r>
              <a:rPr lang="en-US" b="1" u="sng" dirty="0" smtClean="0"/>
              <a:t>How to view documents</a:t>
            </a:r>
            <a:endParaRPr lang="en-US" b="1" u="sng" dirty="0"/>
          </a:p>
        </p:txBody>
      </p:sp>
      <p:sp>
        <p:nvSpPr>
          <p:cNvPr id="3" name="Content Placeholder 2"/>
          <p:cNvSpPr>
            <a:spLocks noGrp="1"/>
          </p:cNvSpPr>
          <p:nvPr>
            <p:ph idx="1"/>
          </p:nvPr>
        </p:nvSpPr>
        <p:spPr>
          <a:xfrm>
            <a:off x="838200" y="1325563"/>
            <a:ext cx="10515600" cy="2410257"/>
          </a:xfrm>
        </p:spPr>
        <p:txBody>
          <a:bodyPr/>
          <a:lstStyle/>
          <a:p>
            <a:r>
              <a:rPr lang="en-US" dirty="0" smtClean="0"/>
              <a:t>In the “My eOPF” tab you can view all of your documents</a:t>
            </a:r>
          </a:p>
          <a:p>
            <a:r>
              <a:rPr lang="en-US" dirty="0" smtClean="0"/>
              <a:t>If you want to search for a specific document; use the “My eOPF search” tab</a:t>
            </a:r>
          </a:p>
          <a:p>
            <a:endParaRPr lang="en-US" dirty="0"/>
          </a:p>
        </p:txBody>
      </p:sp>
      <p:pic>
        <p:nvPicPr>
          <p:cNvPr id="4" name="Picture 3"/>
          <p:cNvPicPr>
            <a:picLocks noChangeAspect="1"/>
          </p:cNvPicPr>
          <p:nvPr/>
        </p:nvPicPr>
        <p:blipFill rotWithShape="1">
          <a:blip r:embed="rId2"/>
          <a:srcRect l="2083" t="23201" r="4532" b="11837"/>
          <a:stretch/>
        </p:blipFill>
        <p:spPr>
          <a:xfrm>
            <a:off x="568037" y="2651126"/>
            <a:ext cx="10321636" cy="4036854"/>
          </a:xfrm>
          <a:prstGeom prst="rect">
            <a:avLst/>
          </a:prstGeom>
        </p:spPr>
      </p:pic>
    </p:spTree>
    <p:extLst>
      <p:ext uri="{BB962C8B-B14F-4D97-AF65-F5344CB8AC3E}">
        <p14:creationId xmlns:p14="http://schemas.microsoft.com/office/powerpoint/2010/main" val="3900542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How to print your documents</a:t>
            </a:r>
            <a:endParaRPr lang="en-US" b="1" u="sng" dirty="0"/>
          </a:p>
        </p:txBody>
      </p:sp>
      <p:sp>
        <p:nvSpPr>
          <p:cNvPr id="3" name="Content Placeholder 2"/>
          <p:cNvSpPr>
            <a:spLocks noGrp="1"/>
          </p:cNvSpPr>
          <p:nvPr>
            <p:ph idx="1"/>
          </p:nvPr>
        </p:nvSpPr>
        <p:spPr/>
        <p:txBody>
          <a:bodyPr/>
          <a:lstStyle/>
          <a:p>
            <a:r>
              <a:rPr lang="en-US" dirty="0"/>
              <a:t>You can view and/or print all documents from your eOPF.</a:t>
            </a:r>
          </a:p>
          <a:p>
            <a:endParaRPr lang="en-US" dirty="0" smtClean="0"/>
          </a:p>
          <a:p>
            <a:r>
              <a:rPr lang="en-US" dirty="0" smtClean="0"/>
              <a:t>To print one document you can click the view button and print it from the pdf file</a:t>
            </a:r>
          </a:p>
          <a:p>
            <a:endParaRPr lang="en-US" dirty="0"/>
          </a:p>
          <a:p>
            <a:r>
              <a:rPr lang="en-US" dirty="0" smtClean="0"/>
              <a:t>To print your entire folder go to the “My eOPF Print Folder” tab then click “Print Single sided” then your </a:t>
            </a:r>
            <a:r>
              <a:rPr lang="en-US" dirty="0"/>
              <a:t>print request will be forwarded to the print queue</a:t>
            </a:r>
            <a:r>
              <a:rPr lang="en-US" dirty="0" smtClean="0"/>
              <a:t> “my eOPF print status” </a:t>
            </a:r>
            <a:endParaRPr lang="en-US" dirty="0"/>
          </a:p>
        </p:txBody>
      </p:sp>
    </p:spTree>
    <p:extLst>
      <p:ext uri="{BB962C8B-B14F-4D97-AF65-F5344CB8AC3E}">
        <p14:creationId xmlns:p14="http://schemas.microsoft.com/office/powerpoint/2010/main" val="1751572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Print status feature</a:t>
            </a:r>
            <a:endParaRPr lang="en-US" b="1" u="sng" dirty="0"/>
          </a:p>
        </p:txBody>
      </p:sp>
      <p:sp>
        <p:nvSpPr>
          <p:cNvPr id="3" name="Content Placeholder 2"/>
          <p:cNvSpPr>
            <a:spLocks noGrp="1"/>
          </p:cNvSpPr>
          <p:nvPr>
            <p:ph idx="1"/>
          </p:nvPr>
        </p:nvSpPr>
        <p:spPr>
          <a:xfrm>
            <a:off x="838200" y="1716233"/>
            <a:ext cx="10515600" cy="4351338"/>
          </a:xfrm>
        </p:spPr>
        <p:txBody>
          <a:bodyPr>
            <a:normAutofit fontScale="92500" lnSpcReduction="10000"/>
          </a:bodyPr>
          <a:lstStyle/>
          <a:p>
            <a:r>
              <a:rPr lang="en-US" dirty="0"/>
              <a:t>Printing has been modified for ‘Print Folder’, ‘Show All Docs in My eOPF’, ‘Show All Docs in Search eOPF’, and ‘Clip Folders’.</a:t>
            </a:r>
          </a:p>
          <a:p>
            <a:endParaRPr lang="en-US" dirty="0"/>
          </a:p>
          <a:p>
            <a:r>
              <a:rPr lang="en-US" dirty="0"/>
              <a:t> Users submit a print request which is handled by a dedicated print service. </a:t>
            </a:r>
          </a:p>
          <a:p>
            <a:endParaRPr lang="en-US" dirty="0"/>
          </a:p>
          <a:p>
            <a:r>
              <a:rPr lang="en-US" dirty="0"/>
              <a:t> Once a print job is completed, a bulk PDF file is created - the images (bulk PDF) are retained for an agency determined period of time (default of 7 days) before being purged</a:t>
            </a:r>
            <a:r>
              <a:rPr lang="en-US" dirty="0" smtClean="0"/>
              <a:t>.</a:t>
            </a:r>
            <a:endParaRPr lang="en-US" dirty="0"/>
          </a:p>
          <a:p>
            <a:endParaRPr lang="en-US" dirty="0"/>
          </a:p>
          <a:p>
            <a:r>
              <a:rPr lang="en-US" dirty="0"/>
              <a:t> Users will be provided a list of their own requests.</a:t>
            </a:r>
          </a:p>
          <a:p>
            <a:endParaRPr lang="en-US" dirty="0"/>
          </a:p>
        </p:txBody>
      </p:sp>
    </p:spTree>
    <p:extLst>
      <p:ext uri="{BB962C8B-B14F-4D97-AF65-F5344CB8AC3E}">
        <p14:creationId xmlns:p14="http://schemas.microsoft.com/office/powerpoint/2010/main" val="675576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680" t="18617" r="14698" b="14608"/>
          <a:stretch/>
        </p:blipFill>
        <p:spPr>
          <a:xfrm>
            <a:off x="235528" y="789827"/>
            <a:ext cx="11586058" cy="5264609"/>
          </a:xfrm>
          <a:prstGeom prst="rect">
            <a:avLst/>
          </a:prstGeom>
        </p:spPr>
      </p:pic>
      <p:sp>
        <p:nvSpPr>
          <p:cNvPr id="5" name="Rectangle 4"/>
          <p:cNvSpPr/>
          <p:nvPr/>
        </p:nvSpPr>
        <p:spPr>
          <a:xfrm>
            <a:off x="3463636" y="2867891"/>
            <a:ext cx="872837" cy="1662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983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045153B1387B4798AD350650A14B01" ma:contentTypeVersion="11" ma:contentTypeDescription="Create a new document." ma:contentTypeScope="" ma:versionID="5081805222cdf8c42d1b4916a9d025c0">
  <xsd:schema xmlns:xsd="http://www.w3.org/2001/XMLSchema" xmlns:xs="http://www.w3.org/2001/XMLSchema" xmlns:p="http://schemas.microsoft.com/office/2006/metadata/properties" xmlns:ns1="http://schemas.microsoft.com/sharepoint/v3" targetNamespace="http://schemas.microsoft.com/office/2006/metadata/properties" ma:root="true" ma:fieldsID="1c0fe0f0ed90ae1cd04c2fe02dd9ed4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2314903-9BF8-4F78-A32E-5E3C8F06D337}"/>
</file>

<file path=customXml/itemProps2.xml><?xml version="1.0" encoding="utf-8"?>
<ds:datastoreItem xmlns:ds="http://schemas.openxmlformats.org/officeDocument/2006/customXml" ds:itemID="{AD309F17-060C-416A-8A56-E6CF462763FD}"/>
</file>

<file path=customXml/itemProps3.xml><?xml version="1.0" encoding="utf-8"?>
<ds:datastoreItem xmlns:ds="http://schemas.openxmlformats.org/officeDocument/2006/customXml" ds:itemID="{123C6AD6-C7B0-4C9D-BA86-4212FA36BC8A}"/>
</file>

<file path=docProps/app.xml><?xml version="1.0" encoding="utf-8"?>
<Properties xmlns="http://schemas.openxmlformats.org/officeDocument/2006/extended-properties" xmlns:vt="http://schemas.openxmlformats.org/officeDocument/2006/docPropsVTypes">
  <Template>Integral</Template>
  <TotalTime>581</TotalTime>
  <Words>968</Words>
  <Application>Microsoft Office PowerPoint</Application>
  <PresentationFormat>Widescreen</PresentationFormat>
  <Paragraphs>98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eOPF</vt:lpstr>
      <vt:lpstr>                         What is eOPF?</vt:lpstr>
      <vt:lpstr>                   Accessing your eOPF</vt:lpstr>
      <vt:lpstr>                  What is in my eOPF?</vt:lpstr>
      <vt:lpstr>             What you can do in eOPF?</vt:lpstr>
      <vt:lpstr>       How to view documents</vt:lpstr>
      <vt:lpstr>              How to print your documents</vt:lpstr>
      <vt:lpstr>                       Print status feature</vt:lpstr>
      <vt:lpstr>PowerPoint Presentation</vt:lpstr>
      <vt:lpstr>PowerPoint Presentation</vt:lpstr>
      <vt:lpstr>                   Searching documents</vt:lpstr>
      <vt:lpstr>PowerPoint Presentation</vt:lpstr>
      <vt:lpstr>                           My Profile</vt:lpstr>
      <vt:lpstr>PowerPoint Presentation</vt:lpstr>
      <vt:lpstr>What happens to my records when I leave the agency?</vt:lpstr>
      <vt:lpstr>                   What if I need help?</vt:lpstr>
      <vt:lpstr>                         eOPF Summary</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eOPF Guide for Technicians</dc:title>
  <dc:creator>Brzozowski, Miranda M SPC</dc:creator>
  <cp:lastModifiedBy>Brzozowski, Miranda M SPC</cp:lastModifiedBy>
  <cp:revision>53</cp:revision>
  <cp:lastPrinted>2016-01-21T12:05:11Z</cp:lastPrinted>
  <dcterms:created xsi:type="dcterms:W3CDTF">2016-01-19T17:33:24Z</dcterms:created>
  <dcterms:modified xsi:type="dcterms:W3CDTF">2017-11-15T12:51:18Z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0x010100CB045153B1387B4798AD350650A14B01</vt:lpwstr>
  </property>
</Properties>
</file>